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</p:sldIdLst>
  <p:sldSz cy="32918400" cx="438912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190">
          <p15:clr>
            <a:srgbClr val="747775"/>
          </p15:clr>
        </p15:guide>
      </p15:sldGuideLst>
    </p:ext>
    <p:ext uri="GoogleSlidesCustomDataVersion2">
      <go:slidesCustomData xmlns:go="http://customooxmlschemas.google.com/" r:id="rId10" roundtripDataSignature="AMtx7mgFALmHmynHA6Vf+vEd7I00bvg8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9925C0-9713-4E3B-A5DA-8C553C1A8F47}">
  <a:tblStyle styleId="{BF9925C0-9713-4E3B-A5DA-8C553C1A8F4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19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0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ec9192222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ec919222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g2ec91922221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85a4bdd2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785a4bdd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785a4bdd2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body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 rot="5400000">
            <a:off x="11082337" y="-1208084"/>
            <a:ext cx="21726526" cy="3950335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109034584" y="50032926"/>
            <a:ext cx="134820662" cy="47404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3860783" y="2994664"/>
            <a:ext cx="134820662" cy="14148054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ctrTitle"/>
          </p:nvPr>
        </p:nvSpPr>
        <p:spPr>
          <a:xfrm>
            <a:off x="3291840" y="10226046"/>
            <a:ext cx="37307520" cy="705612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subTitle"/>
          </p:nvPr>
        </p:nvSpPr>
        <p:spPr>
          <a:xfrm>
            <a:off x="6583680" y="18653760"/>
            <a:ext cx="30723840" cy="841248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rgbClr val="888888"/>
              </a:buClr>
              <a:buSzPts val="15397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rgbClr val="888888"/>
              </a:buClr>
              <a:buSzPts val="1339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rgbClr val="888888"/>
              </a:buClr>
              <a:buSzPts val="11497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467102" y="21153124"/>
            <a:ext cx="37307520" cy="6537960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9195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467102" y="13952237"/>
            <a:ext cx="37307520" cy="720089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 sz="9599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rgbClr val="888888"/>
              </a:buClr>
              <a:buSzPts val="8597"/>
              <a:buNone/>
              <a:defRPr sz="8597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rgbClr val="888888"/>
              </a:buClr>
              <a:buSzPts val="7698"/>
              <a:buNone/>
              <a:defRPr sz="7698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10530849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079373" lvl="0" marL="4572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indent="-958659" lvl="1" marL="9144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indent="-838136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indent="-774509" lvl="3" marL="1828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indent="-774509" lvl="4" marL="22860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indent="-774509" lvl="5" marL="27432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indent="-774509" lvl="6" marL="3200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indent="-774509" lvl="7" marL="3657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indent="-774509" lvl="8" marL="4114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105704663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079373" lvl="0" marL="4572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indent="-958659" lvl="1" marL="9144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indent="-838136" lvl="2" marL="1371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indent="-774509" lvl="3" marL="1828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indent="-774509" lvl="4" marL="22860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indent="-774509" lvl="5" marL="27432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indent="-774509" lvl="6" marL="32004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indent="-774509" lvl="7" marL="3657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indent="-774509" lvl="8" marL="41148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2194560" y="1318261"/>
            <a:ext cx="3950208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2194560" y="7368552"/>
            <a:ext cx="19392902" cy="307085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b="1" sz="11497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b="1" sz="9599"/>
            </a:lvl2pPr>
            <a:lvl3pPr indent="-228600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b="1" sz="8597"/>
            </a:lvl3pPr>
            <a:lvl4pPr indent="-228600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4pPr>
            <a:lvl5pPr indent="-228600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5pPr>
            <a:lvl6pPr indent="-228600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6pPr>
            <a:lvl7pPr indent="-228600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7pPr>
            <a:lvl8pPr indent="-228600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8pPr>
            <a:lvl9pPr indent="-228600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2194560" y="10439406"/>
            <a:ext cx="19392902" cy="189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958659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indent="-838136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indent="-774509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indent="-717423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indent="-717423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indent="-717423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indent="-717423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indent="-717423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indent="-717422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22296132" y="7368552"/>
            <a:ext cx="19400521" cy="3070859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b="1" sz="11497"/>
            </a:lvl1pPr>
            <a:lvl2pPr indent="-228600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b="1" sz="9599"/>
            </a:lvl2pPr>
            <a:lvl3pPr indent="-228600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b="1" sz="8597"/>
            </a:lvl3pPr>
            <a:lvl4pPr indent="-228600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4pPr>
            <a:lvl5pPr indent="-228600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5pPr>
            <a:lvl6pPr indent="-228600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6pPr>
            <a:lvl7pPr indent="-228600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7pPr>
            <a:lvl8pPr indent="-228600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8pPr>
            <a:lvl9pPr indent="-228600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b="1" sz="7698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22296132" y="10439406"/>
            <a:ext cx="19400521" cy="1896618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958659" lvl="0" marL="4572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indent="-838136" lvl="1" marL="914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indent="-774509" lvl="2" marL="1371600" algn="l">
              <a:lnSpc>
                <a:spcPct val="100000"/>
              </a:lnSpc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indent="-717423" lvl="3" marL="1828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indent="-717423" lvl="4" marL="22860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indent="-717423" lvl="5" marL="27432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indent="-717423" lvl="6" marL="32004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indent="-717423" lvl="7" marL="36576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indent="-717422" lvl="8" marL="4114800" algn="l">
              <a:lnSpc>
                <a:spcPct val="100000"/>
              </a:lnSpc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5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body"/>
          </p:nvPr>
        </p:nvSpPr>
        <p:spPr>
          <a:xfrm>
            <a:off x="17160242" y="1310648"/>
            <a:ext cx="24536400" cy="28094943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206309" lvl="0" marL="457200" algn="l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Char char="•"/>
              <a:defRPr sz="15397"/>
            </a:lvl1pPr>
            <a:lvl2pPr indent="-1079373" lvl="1" marL="91440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–"/>
              <a:defRPr sz="13398"/>
            </a:lvl2pPr>
            <a:lvl3pPr indent="-958659" lvl="2" marL="137160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3pPr>
            <a:lvl4pPr indent="-838136" lvl="3" marL="1828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4pPr>
            <a:lvl5pPr indent="-838136" lvl="4" marL="22860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»"/>
              <a:defRPr sz="9599"/>
            </a:lvl5pPr>
            <a:lvl6pPr indent="-838136" lvl="5" marL="2743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6pPr>
            <a:lvl7pPr indent="-838136" lvl="6" marL="32004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7pPr>
            <a:lvl8pPr indent="-838136" lvl="7" marL="36576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8pPr>
            <a:lvl9pPr indent="-838136" lvl="8" marL="41148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9pPr>
          </a:lstStyle>
          <a:p/>
        </p:txBody>
      </p:sp>
      <p:sp>
        <p:nvSpPr>
          <p:cNvPr id="61" name="Google Shape;61;p12"/>
          <p:cNvSpPr txBox="1"/>
          <p:nvPr>
            <p:ph idx="2" type="body"/>
          </p:nvPr>
        </p:nvSpPr>
        <p:spPr>
          <a:xfrm>
            <a:off x="2194563" y="6888490"/>
            <a:ext cx="14439902" cy="22517102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indent="-228600" lvl="1" marL="91440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indent="-228600" lvl="3" marL="1828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indent="-228600" lvl="4" marL="22860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indent="-228600" lvl="5" marL="27432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indent="-228600" lvl="6" marL="32004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indent="-228600" lvl="7" marL="36576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indent="-228600" lvl="8" marL="4114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/>
        </p:txBody>
      </p:sp>
      <p:sp>
        <p:nvSpPr>
          <p:cNvPr id="62" name="Google Shape;62;p12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8602982" y="23042885"/>
            <a:ext cx="26334720" cy="2720342"/>
          </a:xfrm>
          <a:prstGeom prst="rect">
            <a:avLst/>
          </a:prstGeom>
          <a:noFill/>
          <a:ln>
            <a:noFill/>
          </a:ln>
        </p:spPr>
        <p:txBody>
          <a:bodyPr anchorCtr="0" anchor="b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9599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/>
          <p:nvPr>
            <p:ph idx="2" type="pic"/>
          </p:nvPr>
        </p:nvSpPr>
        <p:spPr>
          <a:xfrm>
            <a:off x="8602982" y="2941319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/>
          <p:nvPr>
            <p:ph idx="1" type="body"/>
          </p:nvPr>
        </p:nvSpPr>
        <p:spPr>
          <a:xfrm>
            <a:off x="8602982" y="25763232"/>
            <a:ext cx="26334720" cy="3863339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indent="-228600" lvl="1" marL="914400" algn="l">
              <a:lnSpc>
                <a:spcPct val="100000"/>
              </a:lnSpc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indent="-228600" lvl="2" marL="137160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indent="-228600" lvl="3" marL="1828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indent="-228600" lvl="4" marL="22860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indent="-228600" lvl="5" marL="27432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indent="-228600" lvl="6" marL="32004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indent="-228600" lvl="7" marL="36576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indent="-228600" lvl="8" marL="4114800" algn="l">
              <a:lnSpc>
                <a:spcPct val="100000"/>
              </a:lnSpc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/>
        </p:txBody>
      </p:sp>
      <p:sp>
        <p:nvSpPr>
          <p:cNvPr id="69" name="Google Shape;69;p13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>
            <a:alpha val="86274"/>
          </a:schemeClr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/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10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4"/>
          <p:cNvSpPr txBox="1"/>
          <p:nvPr>
            <p:ph idx="1" type="body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anchorCtr="0" anchor="t" bIns="219425" lIns="438875" spcFirstLastPara="1" rIns="438875" wrap="square" tIns="219425">
            <a:noAutofit/>
          </a:bodyPr>
          <a:lstStyle>
            <a:lvl1pPr indent="-1206309" lvl="0" marL="457200" marR="0" rtl="0" algn="l">
              <a:lnSpc>
                <a:spcPct val="100000"/>
              </a:lnSpc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Font typeface="Arial"/>
              <a:buChar char="•"/>
              <a:defRPr b="0" i="0" sz="153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1079373" lvl="1" marL="914400" marR="0" rtl="0" algn="l">
              <a:lnSpc>
                <a:spcPct val="100000"/>
              </a:lnSpc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Font typeface="Arial"/>
              <a:buChar char="–"/>
              <a:defRPr b="0" i="0" sz="13398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958659" lvl="2" marL="1371600" marR="0" rtl="0" algn="l">
              <a:lnSpc>
                <a:spcPct val="100000"/>
              </a:lnSpc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Font typeface="Arial"/>
              <a:buChar char="•"/>
              <a:defRPr b="0" i="0" sz="1149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38136" lvl="3" marL="1828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–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38136" lvl="4" marL="22860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»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38136" lvl="5" marL="27432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38136" lvl="6" marL="32004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38136" lvl="7" marL="36576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38136" lvl="8" marL="4114800" marR="0" rtl="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b="0" i="0" sz="959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0" type="dt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5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19425" lIns="438875" spcFirstLastPara="1" rIns="438875" wrap="square" tIns="219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800"/>
              <a:buFont typeface="Arial"/>
              <a:buNone/>
              <a:defRPr b="0" i="0" sz="58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20" Type="http://schemas.openxmlformats.org/officeDocument/2006/relationships/image" Target="../media/image47.png"/><Relationship Id="rId22" Type="http://schemas.openxmlformats.org/officeDocument/2006/relationships/image" Target="../media/image10.png"/><Relationship Id="rId21" Type="http://schemas.openxmlformats.org/officeDocument/2006/relationships/image" Target="../media/image3.png"/><Relationship Id="rId24" Type="http://schemas.openxmlformats.org/officeDocument/2006/relationships/image" Target="../media/image7.png"/><Relationship Id="rId23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9" Type="http://schemas.openxmlformats.org/officeDocument/2006/relationships/image" Target="../media/image20.png"/><Relationship Id="rId26" Type="http://schemas.openxmlformats.org/officeDocument/2006/relationships/image" Target="../media/image8.png"/><Relationship Id="rId25" Type="http://schemas.openxmlformats.org/officeDocument/2006/relationships/image" Target="../media/image14.png"/><Relationship Id="rId27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hyperlink" Target="https://doi.org/10.1038/nri.2015.5" TargetMode="External"/><Relationship Id="rId7" Type="http://schemas.openxmlformats.org/officeDocument/2006/relationships/hyperlink" Target="https://medium.com/@chyun55555/how-to-find-the-optimal-number-of-clusters-with-r-dbf84988388b" TargetMode="External"/><Relationship Id="rId8" Type="http://schemas.openxmlformats.org/officeDocument/2006/relationships/image" Target="../media/image22.png"/><Relationship Id="rId11" Type="http://schemas.openxmlformats.org/officeDocument/2006/relationships/image" Target="../media/image11.png"/><Relationship Id="rId10" Type="http://schemas.openxmlformats.org/officeDocument/2006/relationships/image" Target="../media/image6.png"/><Relationship Id="rId13" Type="http://schemas.openxmlformats.org/officeDocument/2006/relationships/image" Target="../media/image15.png"/><Relationship Id="rId12" Type="http://schemas.openxmlformats.org/officeDocument/2006/relationships/image" Target="../media/image18.png"/><Relationship Id="rId15" Type="http://schemas.openxmlformats.org/officeDocument/2006/relationships/image" Target="../media/image23.png"/><Relationship Id="rId14" Type="http://schemas.openxmlformats.org/officeDocument/2006/relationships/image" Target="../media/image5.png"/><Relationship Id="rId17" Type="http://schemas.openxmlformats.org/officeDocument/2006/relationships/image" Target="../media/image17.png"/><Relationship Id="rId16" Type="http://schemas.openxmlformats.org/officeDocument/2006/relationships/image" Target="../media/image2.png"/><Relationship Id="rId19" Type="http://schemas.openxmlformats.org/officeDocument/2006/relationships/image" Target="../media/image21.png"/><Relationship Id="rId18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20" Type="http://schemas.openxmlformats.org/officeDocument/2006/relationships/image" Target="../media/image43.png"/><Relationship Id="rId22" Type="http://schemas.openxmlformats.org/officeDocument/2006/relationships/image" Target="../media/image41.png"/><Relationship Id="rId21" Type="http://schemas.openxmlformats.org/officeDocument/2006/relationships/image" Target="../media/image38.png"/><Relationship Id="rId24" Type="http://schemas.openxmlformats.org/officeDocument/2006/relationships/image" Target="../media/image46.png"/><Relationship Id="rId23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8.png"/><Relationship Id="rId26" Type="http://schemas.openxmlformats.org/officeDocument/2006/relationships/image" Target="../media/image40.png"/><Relationship Id="rId25" Type="http://schemas.openxmlformats.org/officeDocument/2006/relationships/image" Target="../media/image35.png"/><Relationship Id="rId28" Type="http://schemas.openxmlformats.org/officeDocument/2006/relationships/image" Target="../media/image44.png"/><Relationship Id="rId27" Type="http://schemas.openxmlformats.org/officeDocument/2006/relationships/image" Target="../media/image3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29" Type="http://schemas.openxmlformats.org/officeDocument/2006/relationships/image" Target="../media/image49.png"/><Relationship Id="rId7" Type="http://schemas.openxmlformats.org/officeDocument/2006/relationships/image" Target="../media/image5.png"/><Relationship Id="rId8" Type="http://schemas.openxmlformats.org/officeDocument/2006/relationships/image" Target="../media/image23.png"/><Relationship Id="rId31" Type="http://schemas.openxmlformats.org/officeDocument/2006/relationships/image" Target="../media/image28.png"/><Relationship Id="rId30" Type="http://schemas.openxmlformats.org/officeDocument/2006/relationships/image" Target="../media/image37.png"/><Relationship Id="rId11" Type="http://schemas.openxmlformats.org/officeDocument/2006/relationships/image" Target="../media/image29.png"/><Relationship Id="rId10" Type="http://schemas.openxmlformats.org/officeDocument/2006/relationships/image" Target="../media/image12.png"/><Relationship Id="rId32" Type="http://schemas.openxmlformats.org/officeDocument/2006/relationships/image" Target="../media/image36.png"/><Relationship Id="rId13" Type="http://schemas.openxmlformats.org/officeDocument/2006/relationships/image" Target="../media/image16.png"/><Relationship Id="rId12" Type="http://schemas.openxmlformats.org/officeDocument/2006/relationships/image" Target="../media/image13.png"/><Relationship Id="rId15" Type="http://schemas.openxmlformats.org/officeDocument/2006/relationships/image" Target="../media/image27.png"/><Relationship Id="rId14" Type="http://schemas.openxmlformats.org/officeDocument/2006/relationships/image" Target="../media/image19.png"/><Relationship Id="rId17" Type="http://schemas.openxmlformats.org/officeDocument/2006/relationships/image" Target="../media/image33.png"/><Relationship Id="rId16" Type="http://schemas.openxmlformats.org/officeDocument/2006/relationships/image" Target="../media/image34.png"/><Relationship Id="rId19" Type="http://schemas.openxmlformats.org/officeDocument/2006/relationships/image" Target="../media/image42.png"/><Relationship Id="rId18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8.png"/><Relationship Id="rId20" Type="http://schemas.openxmlformats.org/officeDocument/2006/relationships/image" Target="../media/image59.png"/><Relationship Id="rId41" Type="http://schemas.openxmlformats.org/officeDocument/2006/relationships/image" Target="../media/image12.png"/><Relationship Id="rId22" Type="http://schemas.openxmlformats.org/officeDocument/2006/relationships/image" Target="../media/image67.png"/><Relationship Id="rId21" Type="http://schemas.openxmlformats.org/officeDocument/2006/relationships/image" Target="../media/image58.png"/><Relationship Id="rId24" Type="http://schemas.openxmlformats.org/officeDocument/2006/relationships/image" Target="../media/image52.png"/><Relationship Id="rId23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1.png"/><Relationship Id="rId26" Type="http://schemas.openxmlformats.org/officeDocument/2006/relationships/image" Target="../media/image64.png"/><Relationship Id="rId25" Type="http://schemas.openxmlformats.org/officeDocument/2006/relationships/image" Target="../media/image61.png"/><Relationship Id="rId28" Type="http://schemas.openxmlformats.org/officeDocument/2006/relationships/image" Target="../media/image66.png"/><Relationship Id="rId27" Type="http://schemas.openxmlformats.org/officeDocument/2006/relationships/image" Target="../media/image62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29" Type="http://schemas.openxmlformats.org/officeDocument/2006/relationships/image" Target="../media/image65.png"/><Relationship Id="rId7" Type="http://schemas.openxmlformats.org/officeDocument/2006/relationships/image" Target="../media/image5.png"/><Relationship Id="rId8" Type="http://schemas.openxmlformats.org/officeDocument/2006/relationships/image" Target="../media/image23.png"/><Relationship Id="rId31" Type="http://schemas.openxmlformats.org/officeDocument/2006/relationships/image" Target="../media/image60.png"/><Relationship Id="rId30" Type="http://schemas.openxmlformats.org/officeDocument/2006/relationships/image" Target="../media/image70.png"/><Relationship Id="rId11" Type="http://schemas.openxmlformats.org/officeDocument/2006/relationships/image" Target="../media/image30.png"/><Relationship Id="rId33" Type="http://schemas.openxmlformats.org/officeDocument/2006/relationships/image" Target="../media/image63.png"/><Relationship Id="rId10" Type="http://schemas.openxmlformats.org/officeDocument/2006/relationships/image" Target="../media/image39.png"/><Relationship Id="rId32" Type="http://schemas.openxmlformats.org/officeDocument/2006/relationships/image" Target="../media/image69.png"/><Relationship Id="rId13" Type="http://schemas.openxmlformats.org/officeDocument/2006/relationships/image" Target="../media/image51.png"/><Relationship Id="rId35" Type="http://schemas.openxmlformats.org/officeDocument/2006/relationships/image" Target="../media/image68.png"/><Relationship Id="rId12" Type="http://schemas.openxmlformats.org/officeDocument/2006/relationships/image" Target="../media/image54.png"/><Relationship Id="rId34" Type="http://schemas.openxmlformats.org/officeDocument/2006/relationships/image" Target="../media/image71.png"/><Relationship Id="rId15" Type="http://schemas.openxmlformats.org/officeDocument/2006/relationships/image" Target="../media/image53.png"/><Relationship Id="rId37" Type="http://schemas.openxmlformats.org/officeDocument/2006/relationships/image" Target="../media/image21.png"/><Relationship Id="rId14" Type="http://schemas.openxmlformats.org/officeDocument/2006/relationships/image" Target="../media/image50.png"/><Relationship Id="rId36" Type="http://schemas.openxmlformats.org/officeDocument/2006/relationships/image" Target="../media/image31.png"/><Relationship Id="rId17" Type="http://schemas.openxmlformats.org/officeDocument/2006/relationships/image" Target="../media/image55.png"/><Relationship Id="rId39" Type="http://schemas.openxmlformats.org/officeDocument/2006/relationships/image" Target="../media/image3.png"/><Relationship Id="rId16" Type="http://schemas.openxmlformats.org/officeDocument/2006/relationships/image" Target="../media/image45.png"/><Relationship Id="rId38" Type="http://schemas.openxmlformats.org/officeDocument/2006/relationships/image" Target="../media/image47.png"/><Relationship Id="rId19" Type="http://schemas.openxmlformats.org/officeDocument/2006/relationships/image" Target="../media/image56.png"/><Relationship Id="rId18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/>
          </a:blip>
          <a:srcRect b="13892" l="6835" r="6749" t="17061"/>
          <a:stretch/>
        </p:blipFill>
        <p:spPr>
          <a:xfrm>
            <a:off x="883975" y="11699438"/>
            <a:ext cx="10579151" cy="591698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" name="Google Shape;89;p1"/>
          <p:cNvGrpSpPr/>
          <p:nvPr/>
        </p:nvGrpSpPr>
        <p:grpSpPr>
          <a:xfrm>
            <a:off x="12506275" y="18967375"/>
            <a:ext cx="11948150" cy="8988100"/>
            <a:chOff x="12506275" y="18662575"/>
            <a:chExt cx="11948150" cy="8988100"/>
          </a:xfrm>
        </p:grpSpPr>
        <p:pic>
          <p:nvPicPr>
            <p:cNvPr id="90" name="Google Shape;90;p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06275" y="18960625"/>
              <a:ext cx="11830050" cy="8690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1"/>
            <p:cNvSpPr txBox="1"/>
            <p:nvPr/>
          </p:nvSpPr>
          <p:spPr>
            <a:xfrm>
              <a:off x="23050425" y="25971150"/>
              <a:ext cx="1404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2" name="Google Shape;92;p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5400000">
              <a:off x="22473400" y="26357850"/>
              <a:ext cx="7620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"/>
            <p:cNvSpPr txBox="1"/>
            <p:nvPr/>
          </p:nvSpPr>
          <p:spPr>
            <a:xfrm>
              <a:off x="128110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IFBAP</a:t>
              </a:r>
              <a:endParaRPr sz="2500"/>
            </a:p>
          </p:txBody>
        </p:sp>
        <p:sp>
          <p:nvSpPr>
            <p:cNvPr id="94" name="Google Shape;94;p1"/>
            <p:cNvSpPr txBox="1"/>
            <p:nvPr/>
          </p:nvSpPr>
          <p:spPr>
            <a:xfrm>
              <a:off x="146398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CRP</a:t>
              </a:r>
              <a:endParaRPr sz="2500"/>
            </a:p>
          </p:txBody>
        </p:sp>
        <p:sp>
          <p:nvSpPr>
            <p:cNvPr id="95" name="Google Shape;95;p1"/>
            <p:cNvSpPr txBox="1"/>
            <p:nvPr/>
          </p:nvSpPr>
          <p:spPr>
            <a:xfrm>
              <a:off x="166972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IL1b</a:t>
              </a:r>
              <a:endParaRPr sz="2500"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18678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IL1ra</a:t>
              </a:r>
              <a:endParaRPr sz="2500"/>
            </a:p>
          </p:txBody>
        </p:sp>
        <p:sp>
          <p:nvSpPr>
            <p:cNvPr id="97" name="Google Shape;97;p1"/>
            <p:cNvSpPr txBox="1"/>
            <p:nvPr/>
          </p:nvSpPr>
          <p:spPr>
            <a:xfrm>
              <a:off x="20583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IL2</a:t>
              </a:r>
              <a:endParaRPr sz="2500"/>
            </a:p>
          </p:txBody>
        </p:sp>
        <p:sp>
          <p:nvSpPr>
            <p:cNvPr id="98" name="Google Shape;98;p1"/>
            <p:cNvSpPr txBox="1"/>
            <p:nvPr/>
          </p:nvSpPr>
          <p:spPr>
            <a:xfrm>
              <a:off x="22488475" y="186625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IL4</a:t>
              </a:r>
              <a:endParaRPr sz="2500"/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128110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IL5</a:t>
              </a:r>
              <a:endParaRPr sz="2500"/>
            </a:p>
          </p:txBody>
        </p:sp>
        <p:sp>
          <p:nvSpPr>
            <p:cNvPr id="100" name="Google Shape;100;p1"/>
            <p:cNvSpPr txBox="1"/>
            <p:nvPr/>
          </p:nvSpPr>
          <p:spPr>
            <a:xfrm>
              <a:off x="146398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IL6</a:t>
              </a:r>
              <a:endParaRPr sz="2500"/>
            </a:p>
          </p:txBody>
        </p:sp>
        <p:sp>
          <p:nvSpPr>
            <p:cNvPr id="101" name="Google Shape;101;p1"/>
            <p:cNvSpPr txBox="1"/>
            <p:nvPr/>
          </p:nvSpPr>
          <p:spPr>
            <a:xfrm>
              <a:off x="166972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IL7</a:t>
              </a:r>
              <a:endParaRPr sz="2500"/>
            </a:p>
          </p:txBody>
        </p:sp>
        <p:sp>
          <p:nvSpPr>
            <p:cNvPr id="102" name="Google Shape;102;p1"/>
            <p:cNvSpPr txBox="1"/>
            <p:nvPr/>
          </p:nvSpPr>
          <p:spPr>
            <a:xfrm>
              <a:off x="18678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IL8</a:t>
              </a:r>
              <a:endParaRPr sz="2500"/>
            </a:p>
          </p:txBody>
        </p:sp>
        <p:sp>
          <p:nvSpPr>
            <p:cNvPr id="103" name="Google Shape;103;p1"/>
            <p:cNvSpPr txBox="1"/>
            <p:nvPr/>
          </p:nvSpPr>
          <p:spPr>
            <a:xfrm>
              <a:off x="20583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IL9</a:t>
              </a:r>
              <a:endParaRPr sz="2500"/>
            </a:p>
          </p:txBody>
        </p:sp>
        <p:sp>
          <p:nvSpPr>
            <p:cNvPr id="104" name="Google Shape;104;p1"/>
            <p:cNvSpPr txBox="1"/>
            <p:nvPr/>
          </p:nvSpPr>
          <p:spPr>
            <a:xfrm>
              <a:off x="22488475" y="20415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IL10</a:t>
              </a:r>
              <a:endParaRPr sz="2500"/>
            </a:p>
          </p:txBody>
        </p:sp>
        <p:sp>
          <p:nvSpPr>
            <p:cNvPr id="105" name="Google Shape;105;p1"/>
            <p:cNvSpPr txBox="1"/>
            <p:nvPr/>
          </p:nvSpPr>
          <p:spPr>
            <a:xfrm>
              <a:off x="128110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IL12</a:t>
              </a:r>
              <a:endParaRPr sz="2500"/>
            </a:p>
          </p:txBody>
        </p:sp>
        <p:sp>
          <p:nvSpPr>
            <p:cNvPr id="106" name="Google Shape;106;p1"/>
            <p:cNvSpPr txBox="1"/>
            <p:nvPr/>
          </p:nvSpPr>
          <p:spPr>
            <a:xfrm>
              <a:off x="146398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IL13</a:t>
              </a:r>
              <a:endParaRPr sz="2500"/>
            </a:p>
          </p:txBody>
        </p:sp>
        <p:sp>
          <p:nvSpPr>
            <p:cNvPr id="107" name="Google Shape;107;p1"/>
            <p:cNvSpPr txBox="1"/>
            <p:nvPr/>
          </p:nvSpPr>
          <p:spPr>
            <a:xfrm>
              <a:off x="166972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IL15</a:t>
              </a:r>
              <a:endParaRPr sz="2500"/>
            </a:p>
          </p:txBody>
        </p:sp>
        <p:sp>
          <p:nvSpPr>
            <p:cNvPr id="108" name="Google Shape;108;p1"/>
            <p:cNvSpPr txBox="1"/>
            <p:nvPr/>
          </p:nvSpPr>
          <p:spPr>
            <a:xfrm>
              <a:off x="18678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IL17</a:t>
              </a:r>
              <a:endParaRPr sz="2500"/>
            </a:p>
          </p:txBody>
        </p:sp>
        <p:sp>
          <p:nvSpPr>
            <p:cNvPr id="109" name="Google Shape;109;p1"/>
            <p:cNvSpPr txBox="1"/>
            <p:nvPr/>
          </p:nvSpPr>
          <p:spPr>
            <a:xfrm>
              <a:off x="20583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Eotaxin</a:t>
              </a:r>
              <a:endParaRPr sz="2500"/>
            </a:p>
          </p:txBody>
        </p:sp>
        <p:sp>
          <p:nvSpPr>
            <p:cNvPr id="110" name="Google Shape;110;p1"/>
            <p:cNvSpPr txBox="1"/>
            <p:nvPr/>
          </p:nvSpPr>
          <p:spPr>
            <a:xfrm>
              <a:off x="22488475" y="22167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FGF</a:t>
              </a:r>
              <a:endParaRPr sz="2500"/>
            </a:p>
          </p:txBody>
        </p:sp>
        <p:sp>
          <p:nvSpPr>
            <p:cNvPr id="111" name="Google Shape;111;p1"/>
            <p:cNvSpPr txBox="1"/>
            <p:nvPr/>
          </p:nvSpPr>
          <p:spPr>
            <a:xfrm>
              <a:off x="128110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G-CSF</a:t>
              </a:r>
              <a:endParaRPr sz="2500"/>
            </a:p>
          </p:txBody>
        </p:sp>
        <p:sp>
          <p:nvSpPr>
            <p:cNvPr id="112" name="Google Shape;112;p1"/>
            <p:cNvSpPr txBox="1"/>
            <p:nvPr/>
          </p:nvSpPr>
          <p:spPr>
            <a:xfrm>
              <a:off x="146398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GM-CSF</a:t>
              </a:r>
              <a:endParaRPr sz="2500"/>
            </a:p>
          </p:txBody>
        </p:sp>
        <p:sp>
          <p:nvSpPr>
            <p:cNvPr id="113" name="Google Shape;113;p1"/>
            <p:cNvSpPr txBox="1"/>
            <p:nvPr/>
          </p:nvSpPr>
          <p:spPr>
            <a:xfrm>
              <a:off x="166972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IFN</a:t>
              </a:r>
              <a:endParaRPr sz="2500"/>
            </a:p>
          </p:txBody>
        </p:sp>
        <p:sp>
          <p:nvSpPr>
            <p:cNvPr id="114" name="Google Shape;114;p1"/>
            <p:cNvSpPr txBox="1"/>
            <p:nvPr/>
          </p:nvSpPr>
          <p:spPr>
            <a:xfrm>
              <a:off x="18678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IP10</a:t>
              </a:r>
              <a:endParaRPr sz="2500"/>
            </a:p>
          </p:txBody>
        </p:sp>
        <p:sp>
          <p:nvSpPr>
            <p:cNvPr id="115" name="Google Shape;115;p1"/>
            <p:cNvSpPr txBox="1"/>
            <p:nvPr/>
          </p:nvSpPr>
          <p:spPr>
            <a:xfrm>
              <a:off x="20583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MCP1</a:t>
              </a:r>
              <a:endParaRPr sz="2500"/>
            </a:p>
          </p:txBody>
        </p:sp>
        <p:sp>
          <p:nvSpPr>
            <p:cNvPr id="116" name="Google Shape;116;p1"/>
            <p:cNvSpPr txBox="1"/>
            <p:nvPr/>
          </p:nvSpPr>
          <p:spPr>
            <a:xfrm>
              <a:off x="22488475" y="238441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MIP1a</a:t>
              </a:r>
              <a:endParaRPr sz="2500"/>
            </a:p>
          </p:txBody>
        </p:sp>
        <p:sp>
          <p:nvSpPr>
            <p:cNvPr id="117" name="Google Shape;117;p1"/>
            <p:cNvSpPr txBox="1"/>
            <p:nvPr/>
          </p:nvSpPr>
          <p:spPr>
            <a:xfrm>
              <a:off x="128110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PDGF</a:t>
              </a:r>
              <a:endParaRPr sz="2500"/>
            </a:p>
          </p:txBody>
        </p:sp>
        <p:sp>
          <p:nvSpPr>
            <p:cNvPr id="118" name="Google Shape;118;p1"/>
            <p:cNvSpPr txBox="1"/>
            <p:nvPr/>
          </p:nvSpPr>
          <p:spPr>
            <a:xfrm>
              <a:off x="146398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MIP1b</a:t>
              </a:r>
              <a:endParaRPr sz="2500"/>
            </a:p>
          </p:txBody>
        </p:sp>
        <p:sp>
          <p:nvSpPr>
            <p:cNvPr id="119" name="Google Shape;119;p1"/>
            <p:cNvSpPr txBox="1"/>
            <p:nvPr/>
          </p:nvSpPr>
          <p:spPr>
            <a:xfrm>
              <a:off x="166972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RANTES</a:t>
              </a:r>
              <a:endParaRPr sz="2500"/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18678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TNFa</a:t>
              </a:r>
              <a:endParaRPr sz="2500"/>
            </a:p>
          </p:txBody>
        </p:sp>
        <p:sp>
          <p:nvSpPr>
            <p:cNvPr id="121" name="Google Shape;121;p1"/>
            <p:cNvSpPr txBox="1"/>
            <p:nvPr/>
          </p:nvSpPr>
          <p:spPr>
            <a:xfrm>
              <a:off x="20583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VEGF</a:t>
              </a:r>
              <a:endParaRPr sz="2500"/>
            </a:p>
          </p:txBody>
        </p:sp>
        <p:sp>
          <p:nvSpPr>
            <p:cNvPr id="122" name="Google Shape;122;p1"/>
            <p:cNvSpPr txBox="1"/>
            <p:nvPr/>
          </p:nvSpPr>
          <p:spPr>
            <a:xfrm>
              <a:off x="22488475" y="25596775"/>
              <a:ext cx="17811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IL4</a:t>
              </a:r>
              <a:endParaRPr sz="2500"/>
            </a:p>
          </p:txBody>
        </p:sp>
      </p:grpSp>
      <p:sp>
        <p:nvSpPr>
          <p:cNvPr id="123" name="Google Shape;123;p1"/>
          <p:cNvSpPr/>
          <p:nvPr/>
        </p:nvSpPr>
        <p:spPr>
          <a:xfrm>
            <a:off x="18789575" y="13373100"/>
            <a:ext cx="6072600" cy="465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12388775" y="13373100"/>
            <a:ext cx="6072600" cy="4656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207006" y="6436120"/>
            <a:ext cx="11672100" cy="52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Major depressive disorder (MDD)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 is the most prevalent psychiatric condition marked by persistent sadness and cognitive impairments.</a:t>
            </a:r>
            <a:endParaRPr sz="1100">
              <a:solidFill>
                <a:schemeClr val="dk1"/>
              </a:solidFill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Only 50% of the MDD population respond to treatments derived from the monoamine hypothesis, implicating alternative pathophysiological underpinnings.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research indicates that neuroinflammatory processes play a significant role in its development.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Crucially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there are notable sex differences in both the presentation and underlying neuroinflammatory mechanisms.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-1" y="-100768"/>
            <a:ext cx="43891201" cy="5203141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Specific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"/>
          <p:cNvSpPr txBox="1"/>
          <p:nvPr/>
        </p:nvSpPr>
        <p:spPr>
          <a:xfrm>
            <a:off x="264160" y="5414259"/>
            <a:ext cx="11557954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 txBox="1"/>
          <p:nvPr/>
        </p:nvSpPr>
        <p:spPr>
          <a:xfrm>
            <a:off x="321292" y="25727718"/>
            <a:ext cx="11557955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 txBox="1"/>
          <p:nvPr/>
        </p:nvSpPr>
        <p:spPr>
          <a:xfrm>
            <a:off x="264144" y="267427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 txBox="1"/>
          <p:nvPr/>
        </p:nvSpPr>
        <p:spPr>
          <a:xfrm>
            <a:off x="12470014" y="5414259"/>
            <a:ext cx="31036678" cy="78483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 txBox="1"/>
          <p:nvPr/>
        </p:nvSpPr>
        <p:spPr>
          <a:xfrm>
            <a:off x="12470032" y="12315025"/>
            <a:ext cx="308427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 txBox="1"/>
          <p:nvPr/>
        </p:nvSpPr>
        <p:spPr>
          <a:xfrm>
            <a:off x="27586792" y="28953319"/>
            <a:ext cx="114597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"/>
          <p:cNvSpPr txBox="1"/>
          <p:nvPr/>
        </p:nvSpPr>
        <p:spPr>
          <a:xfrm>
            <a:off x="207000" y="17440725"/>
            <a:ext cx="11256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1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 Mechanisms of Neuroinflammation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[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Red: pro-inflammatory. Blue: anti-inflammatory. Green: both pro- and anti-inflammatory.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12407850" y="28960475"/>
            <a:ext cx="146505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 txBox="1"/>
          <p:nvPr/>
        </p:nvSpPr>
        <p:spPr>
          <a:xfrm>
            <a:off x="12464975" y="29851475"/>
            <a:ext cx="146505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WGCNA-derived brown and green inflammatory modules revealed positive correlations  with the traits of depression, fractional anisotropy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mean diffusivity in MDD.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simultaneous reduction of fractional anisotropy with mean diffusivity in MDD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suggests the presence of cytotoxic edema and neurodegeneration. 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Moreover, MDD inflammatory 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modules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are negatively correlated with correlation diffusion index in white matter tracts, implying decreased white matter integrity.</a:t>
            </a:r>
            <a:endParaRPr sz="3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"/>
          <p:cNvSpPr txBox="1"/>
          <p:nvPr/>
        </p:nvSpPr>
        <p:spPr>
          <a:xfrm>
            <a:off x="12271750" y="18167725"/>
            <a:ext cx="125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detected by WGCNA in MDD and control subjects.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 txBox="1"/>
          <p:nvPr/>
        </p:nvSpPr>
        <p:spPr>
          <a:xfrm>
            <a:off x="343585" y="30486866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 txBox="1"/>
          <p:nvPr/>
        </p:nvSpPr>
        <p:spPr>
          <a:xfrm>
            <a:off x="366000" y="31529850"/>
            <a:ext cx="116151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Miller, A., Raison, C. The role of inflammation in depression: from evolutionary imperative to modern treatment target. Nat Rev Immunol 16, 22–34 (2016). </a:t>
            </a:r>
            <a:r>
              <a:rPr lang="en-US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https://doi.org/10.1038/nri.2015.5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Kim, C. How to find the optimal number of clusters with R? Medium (2022). </a:t>
            </a:r>
            <a:r>
              <a:rPr lang="en-US" sz="13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https://medium.com/@chyun55555/how-to-find-the-optimal-number-of-clusters-with-r-dbf84988388b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AutoNum type="arabicPeriod"/>
            </a:pP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Wurzburg, J. Synchrony Measurement and Connectivity Estimation of Parallel Spike Trains from in vitro Neuronal Networks (2020). DOI:10.25972/OPUS-22364.</a:t>
            </a:r>
            <a:endParaRPr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1"/>
          <p:cNvSpPr txBox="1"/>
          <p:nvPr/>
        </p:nvSpPr>
        <p:spPr>
          <a:xfrm>
            <a:off x="27416616" y="29929053"/>
            <a:ext cx="119025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project is supported by the Data Sciences Institute, University of Toronto</a:t>
            </a:r>
            <a:endParaRPr i="0" sz="2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"/>
          <p:cNvPicPr preferRelativeResize="0"/>
          <p:nvPr/>
        </p:nvPicPr>
        <p:blipFill rotWithShape="1">
          <a:blip r:embed="rId8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71525" y="30548500"/>
            <a:ext cx="3942179" cy="221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2526937" y="30810867"/>
            <a:ext cx="5926450" cy="1693258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/>
        </p:nvSpPr>
        <p:spPr>
          <a:xfrm>
            <a:off x="207006" y="18399520"/>
            <a:ext cx="11672100" cy="37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Bioinformatics tool used to identify modules or clusters of highly correlated genes across different biological conditions.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Constructs a network where nodes represent genes and edges represent pairwise correlations between gene expression profiles.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71500" lvl="0" marL="5715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Unveils biological processes by associating modules with phenotypic traits, clinical outcomes, or experimental conditions.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9" name="Google Shape;149;p1"/>
          <p:cNvPicPr preferRelativeResize="0"/>
          <p:nvPr/>
        </p:nvPicPr>
        <p:blipFill rotWithShape="1">
          <a:blip r:embed="rId12">
            <a:alphaModFix/>
          </a:blip>
          <a:srcRect b="0" l="46036" r="0" t="37311"/>
          <a:stretch/>
        </p:blipFill>
        <p:spPr>
          <a:xfrm>
            <a:off x="343575" y="22163675"/>
            <a:ext cx="5926449" cy="277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"/>
          <p:cNvSpPr txBox="1"/>
          <p:nvPr/>
        </p:nvSpPr>
        <p:spPr>
          <a:xfrm>
            <a:off x="512875" y="24984525"/>
            <a:ext cx="111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Figure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Hierarchical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clustering for scale free networks 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[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2-3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/>
          </a:p>
        </p:txBody>
      </p:sp>
      <p:grpSp>
        <p:nvGrpSpPr>
          <p:cNvPr id="151" name="Google Shape;151;p1"/>
          <p:cNvGrpSpPr/>
          <p:nvPr/>
        </p:nvGrpSpPr>
        <p:grpSpPr>
          <a:xfrm>
            <a:off x="7131113" y="22265725"/>
            <a:ext cx="3942175" cy="2697925"/>
            <a:chOff x="7131113" y="22265725"/>
            <a:chExt cx="3942175" cy="2697925"/>
          </a:xfrm>
        </p:grpSpPr>
        <p:pic>
          <p:nvPicPr>
            <p:cNvPr id="152" name="Google Shape;152;p1"/>
            <p:cNvPicPr preferRelativeResize="0"/>
            <p:nvPr/>
          </p:nvPicPr>
          <p:blipFill rotWithShape="1">
            <a:blip r:embed="rId13">
              <a:alphaModFix/>
            </a:blip>
            <a:srcRect b="37849" l="51309" r="0" t="7208"/>
            <a:stretch/>
          </p:blipFill>
          <p:spPr>
            <a:xfrm>
              <a:off x="7131113" y="22265725"/>
              <a:ext cx="3942175" cy="2585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"/>
            <p:cNvSpPr/>
            <p:nvPr/>
          </p:nvSpPr>
          <p:spPr>
            <a:xfrm>
              <a:off x="8022975" y="24178850"/>
              <a:ext cx="584700" cy="78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1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5" name="Google Shape;155;p1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156" name="Google Shape;156;p1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1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158" name="Google Shape;158;p1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159" name="Google Shape;159;p1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0" name="Google Shape;160;p1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161" name="Google Shape;161;p1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1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163" name="Google Shape;163;p1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164" name="Google Shape;164;p1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5" name="Google Shape;165;p1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166" name="Google Shape;166;p1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" name="Google Shape;167;p1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168" name="Google Shape;168;p1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</a:t>
            </a: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iffusion MRI parameters</a:t>
            </a:r>
            <a:endParaRPr sz="3000"/>
          </a:p>
        </p:txBody>
      </p:sp>
      <p:grpSp>
        <p:nvGrpSpPr>
          <p:cNvPr id="171" name="Google Shape;171;p1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172" name="Google Shape;172;p1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1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174" name="Google Shape;174;p1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177" name="Google Shape;177;p1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8" name="Google Shape;178;p1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179" name="Google Shape;179;p1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181" name="Google Shape;181;p1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182" name="Google Shape;182;p1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184" name="Google Shape;184;p1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</a:t>
            </a: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 network</a:t>
            </a:r>
            <a:endParaRPr/>
          </a:p>
        </p:txBody>
      </p:sp>
      <p:sp>
        <p:nvSpPr>
          <p:cNvPr id="188" name="Google Shape;188;p1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192" name="Google Shape;192;p1"/>
          <p:cNvPicPr preferRelativeResize="0"/>
          <p:nvPr/>
        </p:nvPicPr>
        <p:blipFill rotWithShape="1">
          <a:blip r:embed="rId14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3" name="Google Shape;193;p1"/>
          <p:cNvPicPr preferRelativeResize="0"/>
          <p:nvPr/>
        </p:nvPicPr>
        <p:blipFill rotWithShape="1">
          <a:blip r:embed="rId15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4" name="Google Shape;194;p1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195" name="Google Shape;195;p1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197" name="Google Shape;197;p1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8" name="Google Shape;198;p1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199" name="Google Shape;199;p1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200" name="Google Shape;200;p1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201" name="Google Shape;201;p1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202" name="Google Shape;202;p1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203" name="Google Shape;203;p1"/>
          <p:cNvSpPr txBox="1"/>
          <p:nvPr/>
        </p:nvSpPr>
        <p:spPr>
          <a:xfrm>
            <a:off x="12842475" y="13627350"/>
            <a:ext cx="55542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MDD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Turquoise</a:t>
            </a:r>
            <a:r>
              <a:rPr lang="en-US"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: IL2, IL5, IL6, IL8, IL12, G-CSF, MIP-1a, VEGF</a:t>
            </a:r>
            <a:endParaRPr sz="28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Yellow</a:t>
            </a:r>
            <a:r>
              <a:rPr lang="en-US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: IL4, Eotaxin, IL7</a:t>
            </a:r>
            <a:endParaRPr sz="2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Brown</a:t>
            </a:r>
            <a:r>
              <a:rPr lang="en-US"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: IL9, MIP-1b, RANTES, TNFa </a:t>
            </a:r>
            <a:endParaRPr sz="2800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-US" sz="28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: IL1b, IL10, IL13, GM-CSF</a:t>
            </a:r>
            <a:endParaRPr sz="28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: IL17, FGF, PDGF</a:t>
            </a:r>
            <a:endParaRPr sz="2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Grey</a:t>
            </a:r>
            <a:r>
              <a:rPr lang="en-US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IFABP, CRP, IL1ra, IL15, IFN, IP10, MCP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"/>
          <p:cNvSpPr txBox="1"/>
          <p:nvPr/>
        </p:nvSpPr>
        <p:spPr>
          <a:xfrm>
            <a:off x="19207150" y="13604950"/>
            <a:ext cx="59265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Control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Pink</a:t>
            </a:r>
            <a:r>
              <a:rPr lang="en-US" sz="2800">
                <a:solidFill>
                  <a:srgbClr val="C27BA0"/>
                </a:solidFill>
                <a:latin typeface="Calibri"/>
                <a:ea typeface="Calibri"/>
                <a:cs typeface="Calibri"/>
                <a:sym typeface="Calibri"/>
              </a:rPr>
              <a:t>: IL1b, IL13</a:t>
            </a:r>
            <a:endParaRPr sz="2800">
              <a:solidFill>
                <a:srgbClr val="C27BA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Red</a:t>
            </a:r>
            <a:r>
              <a:rPr lang="en-US"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: IL1ra, G-CSF, MIP-1a</a:t>
            </a:r>
            <a:endParaRPr sz="2800">
              <a:solidFill>
                <a:srgbClr val="CC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Green</a:t>
            </a:r>
            <a:r>
              <a:rPr lang="en-US"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: IL2, IL7, IL8, IL17</a:t>
            </a:r>
            <a:endParaRPr sz="2800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Blue</a:t>
            </a:r>
            <a:r>
              <a:rPr lang="en-US" sz="28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: IL4, Eotaxin, IL10, MCP</a:t>
            </a:r>
            <a:endParaRPr sz="28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Brown</a:t>
            </a:r>
            <a:r>
              <a:rPr lang="en-US"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rPr>
              <a:t>: IL5, IL12, GM-CSF, IFN</a:t>
            </a:r>
            <a:endParaRPr sz="2800">
              <a:solidFill>
                <a:srgbClr val="783F0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134F5C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Turquoise</a:t>
            </a:r>
            <a:r>
              <a:rPr lang="en-US"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rPr>
              <a:t>: IL6, IL15, IP10, VEGF</a:t>
            </a:r>
            <a:endParaRPr sz="2800">
              <a:solidFill>
                <a:srgbClr val="134F5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Yellow</a:t>
            </a:r>
            <a:r>
              <a:rPr lang="en-US"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rPr>
              <a:t>: IL9, MIP-1b, RANTES, TNFa</a:t>
            </a:r>
            <a:endParaRPr sz="2800">
              <a:solidFill>
                <a:srgbClr val="BF9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●"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Black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: FGF, PDGF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Calibri"/>
              <a:buChar char="●"/>
            </a:pPr>
            <a:r>
              <a:rPr b="1" lang="en-US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Grey</a:t>
            </a:r>
            <a:r>
              <a:rPr lang="en-US" sz="28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: IFABP, CRP</a:t>
            </a:r>
            <a:endParaRPr sz="2800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"/>
          <p:cNvSpPr txBox="1"/>
          <p:nvPr/>
        </p:nvSpPr>
        <p:spPr>
          <a:xfrm>
            <a:off x="12271750" y="27686475"/>
            <a:ext cx="12554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4. Average inflammatory marker levels (mg/L) in MDD and control subjects.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Horizontal bar depicts p&lt;0.05.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25225750" y="28067475"/>
            <a:ext cx="18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5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Module-Trait correlations for (a) depression (b) and MRI. 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&gt;0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. White: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" name="Google Shape;207;p1"/>
          <p:cNvGrpSpPr/>
          <p:nvPr/>
        </p:nvGrpSpPr>
        <p:grpSpPr>
          <a:xfrm>
            <a:off x="24565876" y="13427899"/>
            <a:ext cx="7116323" cy="14213376"/>
            <a:chOff x="24489676" y="13427899"/>
            <a:chExt cx="7116323" cy="14213376"/>
          </a:xfrm>
        </p:grpSpPr>
        <p:grpSp>
          <p:nvGrpSpPr>
            <p:cNvPr id="208" name="Google Shape;208;p1"/>
            <p:cNvGrpSpPr/>
            <p:nvPr/>
          </p:nvGrpSpPr>
          <p:grpSpPr>
            <a:xfrm>
              <a:off x="25599770" y="13427899"/>
              <a:ext cx="5926404" cy="10776124"/>
              <a:chOff x="25523950" y="13427900"/>
              <a:chExt cx="6460000" cy="10776124"/>
            </a:xfrm>
          </p:grpSpPr>
          <p:pic>
            <p:nvPicPr>
              <p:cNvPr id="209" name="Google Shape;209;p1"/>
              <p:cNvPicPr preferRelativeResize="0"/>
              <p:nvPr/>
            </p:nvPicPr>
            <p:blipFill rotWithShape="1">
              <a:blip r:embed="rId16">
                <a:alphaModFix/>
              </a:blip>
              <a:srcRect b="44687" l="24930" r="0" t="0"/>
              <a:stretch/>
            </p:blipFill>
            <p:spPr>
              <a:xfrm>
                <a:off x="25984425" y="13427900"/>
                <a:ext cx="5999524" cy="49108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0" name="Google Shape;210;p1"/>
              <p:cNvPicPr preferRelativeResize="0"/>
              <p:nvPr/>
            </p:nvPicPr>
            <p:blipFill rotWithShape="1">
              <a:blip r:embed="rId17">
                <a:alphaModFix/>
              </a:blip>
              <a:srcRect b="44787" l="23994" r="0" t="0"/>
              <a:stretch/>
            </p:blipFill>
            <p:spPr>
              <a:xfrm>
                <a:off x="25911350" y="18492625"/>
                <a:ext cx="6072600" cy="56267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1" name="Google Shape;211;p1"/>
              <p:cNvPicPr preferRelativeResize="0"/>
              <p:nvPr/>
            </p:nvPicPr>
            <p:blipFill rotWithShape="1">
              <a:blip r:embed="rId17">
                <a:alphaModFix/>
              </a:blip>
              <a:srcRect b="43674" l="12295" r="75667" t="0"/>
              <a:stretch/>
            </p:blipFill>
            <p:spPr>
              <a:xfrm>
                <a:off x="25523950" y="18492625"/>
                <a:ext cx="382850" cy="57113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12" name="Google Shape;212;p1"/>
              <p:cNvPicPr preferRelativeResize="0"/>
              <p:nvPr/>
            </p:nvPicPr>
            <p:blipFill rotWithShape="1">
              <a:blip r:embed="rId16">
                <a:alphaModFix/>
              </a:blip>
              <a:srcRect b="44687" l="20070" r="75144" t="0"/>
              <a:stretch/>
            </p:blipFill>
            <p:spPr>
              <a:xfrm>
                <a:off x="25523950" y="13427900"/>
                <a:ext cx="382849" cy="49108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213" name="Google Shape;213;p1"/>
            <p:cNvSpPr txBox="1"/>
            <p:nvPr/>
          </p:nvSpPr>
          <p:spPr>
            <a:xfrm rot="-3792462">
              <a:off x="23812137" y="25367982"/>
              <a:ext cx="351807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Apparent sadness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4" name="Google Shape;214;p1"/>
            <p:cNvSpPr txBox="1"/>
            <p:nvPr/>
          </p:nvSpPr>
          <p:spPr>
            <a:xfrm rot="-3791945">
              <a:off x="24079046" y="25485155"/>
              <a:ext cx="3780507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focus 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5" name="Google Shape;215;p1"/>
            <p:cNvSpPr txBox="1"/>
            <p:nvPr/>
          </p:nvSpPr>
          <p:spPr>
            <a:xfrm rot="-3791871">
              <a:off x="256146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Anhedonia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6" name="Google Shape;216;p1"/>
            <p:cNvSpPr txBox="1"/>
            <p:nvPr/>
          </p:nvSpPr>
          <p:spPr>
            <a:xfrm rot="-3791871">
              <a:off x="260718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Inner tension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7" name="Google Shape;217;p1"/>
            <p:cNvSpPr txBox="1"/>
            <p:nvPr/>
          </p:nvSpPr>
          <p:spPr>
            <a:xfrm rot="-3791871">
              <a:off x="266052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Lassitude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8" name="Google Shape;218;p1"/>
            <p:cNvSpPr txBox="1"/>
            <p:nvPr/>
          </p:nvSpPr>
          <p:spPr>
            <a:xfrm rot="-3791871">
              <a:off x="27062404" y="24868705"/>
              <a:ext cx="2399143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Pessimism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19" name="Google Shape;219;p1"/>
            <p:cNvSpPr txBox="1"/>
            <p:nvPr/>
          </p:nvSpPr>
          <p:spPr>
            <a:xfrm rot="-3791969">
              <a:off x="272046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appetite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0" name="Google Shape;220;p1"/>
            <p:cNvSpPr txBox="1"/>
            <p:nvPr/>
          </p:nvSpPr>
          <p:spPr>
            <a:xfrm rot="-3791969">
              <a:off x="276618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Reduced sleep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1" name="Google Shape;221;p1"/>
            <p:cNvSpPr txBox="1"/>
            <p:nvPr/>
          </p:nvSpPr>
          <p:spPr>
            <a:xfrm rot="-3791969">
              <a:off x="281190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Reported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sadness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2" name="Google Shape;222;p1"/>
            <p:cNvSpPr txBox="1"/>
            <p:nvPr/>
          </p:nvSpPr>
          <p:spPr>
            <a:xfrm rot="-3791969">
              <a:off x="286524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Suicidal thoughts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3" name="Google Shape;223;p1"/>
            <p:cNvSpPr txBox="1"/>
            <p:nvPr/>
          </p:nvSpPr>
          <p:spPr>
            <a:xfrm rot="-3791969">
              <a:off x="29185889" y="25109204"/>
              <a:ext cx="2938218" cy="6465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Overall severity</a:t>
              </a:r>
              <a:endParaRPr sz="1200">
                <a:solidFill>
                  <a:schemeClr val="dk1"/>
                </a:solidFill>
              </a:endParaRPr>
            </a:p>
          </p:txBody>
        </p:sp>
        <p:sp>
          <p:nvSpPr>
            <p:cNvPr id="224" name="Google Shape;224;p1"/>
            <p:cNvSpPr txBox="1"/>
            <p:nvPr/>
          </p:nvSpPr>
          <p:spPr>
            <a:xfrm rot="-5400000">
              <a:off x="241934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  <p:sp>
          <p:nvSpPr>
            <p:cNvPr id="225" name="Google Shape;225;p1"/>
            <p:cNvSpPr txBox="1"/>
            <p:nvPr/>
          </p:nvSpPr>
          <p:spPr>
            <a:xfrm rot="-5400000">
              <a:off x="24193425" y="208657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200"/>
            </a:p>
          </p:txBody>
        </p:sp>
      </p:grpSp>
      <p:sp>
        <p:nvSpPr>
          <p:cNvPr id="226" name="Google Shape;226;p1"/>
          <p:cNvSpPr txBox="1"/>
          <p:nvPr/>
        </p:nvSpPr>
        <p:spPr>
          <a:xfrm>
            <a:off x="24971825" y="27190350"/>
            <a:ext cx="663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Montgomery–Åsberg Depression Rating Scale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7" name="Google Shape;227;p1"/>
          <p:cNvGrpSpPr/>
          <p:nvPr/>
        </p:nvGrpSpPr>
        <p:grpSpPr>
          <a:xfrm>
            <a:off x="32325772" y="13580925"/>
            <a:ext cx="11100380" cy="4724675"/>
            <a:chOff x="31950225" y="13682800"/>
            <a:chExt cx="11247725" cy="4724675"/>
          </a:xfrm>
        </p:grpSpPr>
        <p:pic>
          <p:nvPicPr>
            <p:cNvPr id="228" name="Google Shape;228;p1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2568050" y="13682800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2568050" y="149199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" name="Google Shape;230;p1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2568050" y="161320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" name="Google Shape;231;p1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2568050" y="173301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1"/>
            <p:cNvSpPr txBox="1"/>
            <p:nvPr/>
          </p:nvSpPr>
          <p:spPr>
            <a:xfrm rot="-5400000">
              <a:off x="31908075" y="13941600"/>
              <a:ext cx="7392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233" name="Google Shape;233;p1"/>
            <p:cNvSpPr txBox="1"/>
            <p:nvPr/>
          </p:nvSpPr>
          <p:spPr>
            <a:xfrm rot="-5400000">
              <a:off x="31838175" y="15154625"/>
              <a:ext cx="879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234" name="Google Shape;234;p1"/>
            <p:cNvSpPr txBox="1"/>
            <p:nvPr/>
          </p:nvSpPr>
          <p:spPr>
            <a:xfrm rot="-5400000">
              <a:off x="31727475" y="16256050"/>
              <a:ext cx="11004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235" name="Google Shape;235;p1"/>
            <p:cNvSpPr txBox="1"/>
            <p:nvPr/>
          </p:nvSpPr>
          <p:spPr>
            <a:xfrm rot="-5400000">
              <a:off x="31587825" y="17386400"/>
              <a:ext cx="13797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</p:grpSp>
      <p:grpSp>
        <p:nvGrpSpPr>
          <p:cNvPr id="236" name="Google Shape;236;p1"/>
          <p:cNvGrpSpPr/>
          <p:nvPr/>
        </p:nvGrpSpPr>
        <p:grpSpPr>
          <a:xfrm>
            <a:off x="32325814" y="18739009"/>
            <a:ext cx="11100380" cy="5202977"/>
            <a:chOff x="31950225" y="18765925"/>
            <a:chExt cx="11247725" cy="4863050"/>
          </a:xfrm>
        </p:grpSpPr>
        <p:pic>
          <p:nvPicPr>
            <p:cNvPr id="237" name="Google Shape;237;p1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32568050" y="187659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" name="Google Shape;238;p1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2568050" y="2000002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568050" y="212703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32568050" y="22551675"/>
              <a:ext cx="10629900" cy="107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" name="Google Shape;241;p1"/>
            <p:cNvSpPr txBox="1"/>
            <p:nvPr/>
          </p:nvSpPr>
          <p:spPr>
            <a:xfrm rot="-5400000">
              <a:off x="31908075" y="19047000"/>
              <a:ext cx="7392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242" name="Google Shape;242;p1"/>
            <p:cNvSpPr txBox="1"/>
            <p:nvPr/>
          </p:nvSpPr>
          <p:spPr>
            <a:xfrm rot="-5400000">
              <a:off x="31838175" y="20260025"/>
              <a:ext cx="8790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243" name="Google Shape;243;p1"/>
            <p:cNvSpPr txBox="1"/>
            <p:nvPr/>
          </p:nvSpPr>
          <p:spPr>
            <a:xfrm rot="-5400000">
              <a:off x="31727475" y="21361450"/>
              <a:ext cx="11004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244" name="Google Shape;244;p1"/>
            <p:cNvSpPr txBox="1"/>
            <p:nvPr/>
          </p:nvSpPr>
          <p:spPr>
            <a:xfrm rot="-5400000">
              <a:off x="31587825" y="22491800"/>
              <a:ext cx="1379700" cy="6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</p:grpSp>
      <p:sp>
        <p:nvSpPr>
          <p:cNvPr id="245" name="Google Shape;245;p1"/>
          <p:cNvSpPr txBox="1"/>
          <p:nvPr/>
        </p:nvSpPr>
        <p:spPr>
          <a:xfrm>
            <a:off x="32847275" y="2435066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</a:t>
            </a: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246" name="Google Shape;246;p1"/>
          <p:cNvSpPr txBox="1"/>
          <p:nvPr/>
        </p:nvSpPr>
        <p:spPr>
          <a:xfrm>
            <a:off x="32334625" y="27126575"/>
            <a:ext cx="1110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Diffusion MRI-based Brain Parcellation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"/>
          <p:cNvSpPr txBox="1"/>
          <p:nvPr/>
        </p:nvSpPr>
        <p:spPr>
          <a:xfrm>
            <a:off x="25037975" y="134309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a)</a:t>
            </a:r>
            <a:endParaRPr/>
          </a:p>
        </p:txBody>
      </p:sp>
      <p:sp>
        <p:nvSpPr>
          <p:cNvPr id="248" name="Google Shape;248;p1"/>
          <p:cNvSpPr txBox="1"/>
          <p:nvPr/>
        </p:nvSpPr>
        <p:spPr>
          <a:xfrm>
            <a:off x="31819775" y="13430900"/>
            <a:ext cx="646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b)</a:t>
            </a:r>
            <a:endParaRPr b="1"/>
          </a:p>
        </p:txBody>
      </p:sp>
      <p:grpSp>
        <p:nvGrpSpPr>
          <p:cNvPr id="249" name="Google Shape;249;p1"/>
          <p:cNvGrpSpPr/>
          <p:nvPr/>
        </p:nvGrpSpPr>
        <p:grpSpPr>
          <a:xfrm>
            <a:off x="39620275" y="28877125"/>
            <a:ext cx="3942300" cy="3732600"/>
            <a:chOff x="39620275" y="28877125"/>
            <a:chExt cx="3942300" cy="3732600"/>
          </a:xfrm>
        </p:grpSpPr>
        <p:grpSp>
          <p:nvGrpSpPr>
            <p:cNvPr id="250" name="Google Shape;250;p1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251" name="Google Shape;251;p1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1"/>
              <p:cNvSpPr txBox="1"/>
              <p:nvPr/>
            </p:nvSpPr>
            <p:spPr>
              <a:xfrm>
                <a:off x="28668402" y="31870225"/>
                <a:ext cx="1934400" cy="585000"/>
              </a:xfrm>
              <a:prstGeom prst="rect">
                <a:avLst/>
              </a:prstGeom>
              <a:solidFill>
                <a:srgbClr val="DAE5F1"/>
              </a:solidFill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3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253" name="Google Shape;253;p1"/>
              <p:cNvPicPr preferRelativeResize="0"/>
              <p:nvPr/>
            </p:nvPicPr>
            <p:blipFill rotWithShape="1">
              <a:blip r:embed="rId26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54" name="Google Shape;254;p1"/>
            <p:cNvPicPr preferRelativeResize="0"/>
            <p:nvPr/>
          </p:nvPicPr>
          <p:blipFill rotWithShape="1">
            <a:blip r:embed="rId27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p1"/>
          <p:cNvGrpSpPr/>
          <p:nvPr/>
        </p:nvGrpSpPr>
        <p:grpSpPr>
          <a:xfrm>
            <a:off x="31793650" y="14575275"/>
            <a:ext cx="646500" cy="7625700"/>
            <a:chOff x="24939825" y="14632950"/>
            <a:chExt cx="646500" cy="7625700"/>
          </a:xfrm>
        </p:grpSpPr>
        <p:sp>
          <p:nvSpPr>
            <p:cNvPr id="256" name="Google Shape;256;p1"/>
            <p:cNvSpPr txBox="1"/>
            <p:nvPr/>
          </p:nvSpPr>
          <p:spPr>
            <a:xfrm rot="-5400000">
              <a:off x="241934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  <p:sp>
          <p:nvSpPr>
            <p:cNvPr id="257" name="Google Shape;257;p1"/>
            <p:cNvSpPr txBox="1"/>
            <p:nvPr/>
          </p:nvSpPr>
          <p:spPr>
            <a:xfrm rot="-5400000">
              <a:off x="24193425" y="208657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endParaRPr sz="12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c91922221_0_0"/>
          <p:cNvSpPr/>
          <p:nvPr/>
        </p:nvSpPr>
        <p:spPr>
          <a:xfrm>
            <a:off x="-1" y="-100768"/>
            <a:ext cx="43891200" cy="5203200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2ec91922221_0_0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2ec91922221_0_0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Sex-Specific 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g2ec91922221_0_0"/>
          <p:cNvSpPr txBox="1"/>
          <p:nvPr/>
        </p:nvSpPr>
        <p:spPr>
          <a:xfrm>
            <a:off x="264160" y="5414259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g2ec91922221_0_0"/>
          <p:cNvSpPr txBox="1"/>
          <p:nvPr/>
        </p:nvSpPr>
        <p:spPr>
          <a:xfrm>
            <a:off x="264144" y="64735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g2ec91922221_0_0"/>
          <p:cNvSpPr txBox="1"/>
          <p:nvPr/>
        </p:nvSpPr>
        <p:spPr>
          <a:xfrm>
            <a:off x="12470014" y="5414259"/>
            <a:ext cx="310368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g2ec91922221_0_0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ec91922221_0_0"/>
          <p:cNvSpPr txBox="1"/>
          <p:nvPr/>
        </p:nvSpPr>
        <p:spPr>
          <a:xfrm>
            <a:off x="343572" y="12315025"/>
            <a:ext cx="429693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g2ec91922221_0_0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g2ec91922221_0_0"/>
          <p:cNvPicPr preferRelativeResize="0"/>
          <p:nvPr/>
        </p:nvPicPr>
        <p:blipFill rotWithShape="1">
          <a:blip r:embed="rId3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ec9192222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ec91922221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25" y="10039450"/>
            <a:ext cx="3789616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ec91922221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575" y="10269550"/>
            <a:ext cx="5469649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ec91922221_0_0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g2ec91922221_0_0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278" name="Google Shape;278;g2ec91922221_0_0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g2ec91922221_0_0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280" name="Google Shape;280;g2ec91922221_0_0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281" name="Google Shape;281;g2ec91922221_0_0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2" name="Google Shape;282;g2ec91922221_0_0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283" name="Google Shape;283;g2ec91922221_0_0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g2ec91922221_0_0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285" name="Google Shape;285;g2ec91922221_0_0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286" name="Google Shape;286;g2ec91922221_0_0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87" name="Google Shape;287;g2ec91922221_0_0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288" name="Google Shape;288;g2ec91922221_0_0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9" name="Google Shape;289;g2ec91922221_0_0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290" name="Google Shape;290;g2ec91922221_0_0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ec91922221_0_0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g2ec91922221_0_0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diffusion MRI parameters</a:t>
            </a:r>
            <a:endParaRPr sz="3000"/>
          </a:p>
        </p:txBody>
      </p:sp>
      <p:grpSp>
        <p:nvGrpSpPr>
          <p:cNvPr id="293" name="Google Shape;293;g2ec91922221_0_0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294" name="Google Shape;294;g2ec91922221_0_0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g2ec91922221_0_0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296" name="Google Shape;296;g2ec91922221_0_0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ec91922221_0_0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g2ec91922221_0_0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299" name="Google Shape;299;g2ec91922221_0_0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00" name="Google Shape;300;g2ec91922221_0_0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301" name="Google Shape;301;g2ec91922221_0_0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g2ec91922221_0_0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303" name="Google Shape;303;g2ec91922221_0_0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304" name="Google Shape;304;g2ec91922221_0_0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g2ec91922221_0_0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306" name="Google Shape;306;g2ec91922221_0_0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g2ec91922221_0_0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ec91922221_0_0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2ec91922221_0_0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 network</a:t>
            </a:r>
            <a:endParaRPr/>
          </a:p>
        </p:txBody>
      </p:sp>
      <p:sp>
        <p:nvSpPr>
          <p:cNvPr id="310" name="Google Shape;310;g2ec91922221_0_0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ec91922221_0_0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312" name="Google Shape;312;g2ec91922221_0_0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2ec91922221_0_0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314" name="Google Shape;314;g2ec91922221_0_0"/>
          <p:cNvPicPr preferRelativeResize="0"/>
          <p:nvPr/>
        </p:nvPicPr>
        <p:blipFill rotWithShape="1">
          <a:blip r:embed="rId7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5" name="Google Shape;315;g2ec91922221_0_0"/>
          <p:cNvPicPr preferRelativeResize="0"/>
          <p:nvPr/>
        </p:nvPicPr>
        <p:blipFill rotWithShape="1">
          <a:blip r:embed="rId8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6" name="Google Shape;316;g2ec91922221_0_0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317" name="Google Shape;317;g2ec91922221_0_0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ec91922221_0_0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319" name="Google Shape;319;g2ec91922221_0_0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20" name="Google Shape;320;g2ec91922221_0_0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321" name="Google Shape;321;g2ec91922221_0_0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322" name="Google Shape;322;g2ec91922221_0_0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323" name="Google Shape;323;g2ec91922221_0_0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324" name="Google Shape;324;g2ec91922221_0_0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grpSp>
        <p:nvGrpSpPr>
          <p:cNvPr id="325" name="Google Shape;325;g2ec91922221_0_0"/>
          <p:cNvGrpSpPr/>
          <p:nvPr/>
        </p:nvGrpSpPr>
        <p:grpSpPr>
          <a:xfrm>
            <a:off x="39620275" y="28877125"/>
            <a:ext cx="3942300" cy="3732600"/>
            <a:chOff x="39620275" y="28877125"/>
            <a:chExt cx="3942300" cy="3732600"/>
          </a:xfrm>
        </p:grpSpPr>
        <p:grpSp>
          <p:nvGrpSpPr>
            <p:cNvPr id="326" name="Google Shape;326;g2ec91922221_0_0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327" name="Google Shape;327;g2ec91922221_0_0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g2ec91922221_0_0"/>
              <p:cNvSpPr txBox="1"/>
              <p:nvPr/>
            </p:nvSpPr>
            <p:spPr>
              <a:xfrm>
                <a:off x="28668402" y="31870225"/>
                <a:ext cx="1934400" cy="585000"/>
              </a:xfrm>
              <a:prstGeom prst="rect">
                <a:avLst/>
              </a:prstGeom>
              <a:solidFill>
                <a:srgbClr val="DAE5F1"/>
              </a:solidFill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32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32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329" name="Google Shape;329;g2ec91922221_0_0"/>
              <p:cNvPicPr preferRelativeResize="0"/>
              <p:nvPr/>
            </p:nvPicPr>
            <p:blipFill rotWithShape="1">
              <a:blip r:embed="rId9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330" name="Google Shape;330;g2ec91922221_0_0"/>
            <p:cNvPicPr preferRelativeResize="0"/>
            <p:nvPr/>
          </p:nvPicPr>
          <p:blipFill rotWithShape="1">
            <a:blip r:embed="rId10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1" name="Google Shape;331;g2ec91922221_0_0"/>
          <p:cNvSpPr txBox="1"/>
          <p:nvPr/>
        </p:nvSpPr>
        <p:spPr>
          <a:xfrm>
            <a:off x="264150" y="23006425"/>
            <a:ext cx="125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1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detected by WGCNA.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2" name="Google Shape;332;g2ec91922221_0_0"/>
          <p:cNvGrpSpPr/>
          <p:nvPr/>
        </p:nvGrpSpPr>
        <p:grpSpPr>
          <a:xfrm>
            <a:off x="381175" y="13411200"/>
            <a:ext cx="12440075" cy="9533400"/>
            <a:chOff x="12388775" y="13373100"/>
            <a:chExt cx="12440075" cy="9533400"/>
          </a:xfrm>
        </p:grpSpPr>
        <p:sp>
          <p:nvSpPr>
            <p:cNvPr id="333" name="Google Shape;333;g2ec91922221_0_0"/>
            <p:cNvSpPr/>
            <p:nvPr/>
          </p:nvSpPr>
          <p:spPr>
            <a:xfrm>
              <a:off x="187133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g2ec91922221_0_0"/>
            <p:cNvSpPr/>
            <p:nvPr/>
          </p:nvSpPr>
          <p:spPr>
            <a:xfrm>
              <a:off x="12388775" y="133731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g2ec91922221_0_0"/>
            <p:cNvSpPr txBox="1"/>
            <p:nvPr/>
          </p:nvSpPr>
          <p:spPr>
            <a:xfrm>
              <a:off x="12613875" y="13551150"/>
              <a:ext cx="5926500" cy="39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Blue</a:t>
              </a:r>
              <a:r>
                <a:rPr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: IL2, IL7, IL8, IL17, FGF, G-CSF, IFN, MIP-1</a:t>
              </a:r>
              <a:endParaRPr sz="2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Red</a:t>
              </a:r>
              <a:r>
                <a:rPr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: IL4, Eotaxin, IL10</a:t>
              </a:r>
              <a:endParaRPr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Turquoise</a:t>
              </a:r>
              <a:r>
                <a:rPr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: IL5, IL15, IL6, IL12, VEGF</a:t>
              </a:r>
              <a:endParaRPr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783F04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r>
                <a:rPr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: IL9, MIP-1b, RANTES, TNFa, PDGF</a:t>
              </a:r>
              <a:endParaRPr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Green</a:t>
              </a:r>
              <a:r>
                <a:rPr lang="en-US" sz="28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: IL1b, IL13, GM-CSF</a:t>
              </a:r>
              <a:endParaRPr sz="28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Grey</a:t>
              </a:r>
              <a:r>
                <a:rPr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IFABP, CRP, IL1ra, IP10, MCP</a:t>
              </a:r>
              <a:endParaRPr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g2ec91922221_0_0"/>
            <p:cNvSpPr txBox="1"/>
            <p:nvPr/>
          </p:nvSpPr>
          <p:spPr>
            <a:xfrm>
              <a:off x="18902350" y="13528750"/>
              <a:ext cx="5926500" cy="39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Control Male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Blue</a:t>
              </a:r>
              <a:r>
                <a:rPr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: IL1b, IL13, GM-CSF, IFN</a:t>
              </a:r>
              <a:endParaRPr sz="2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783F04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r>
                <a:rPr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: IL2, IL17, FGF, PDGF</a:t>
              </a:r>
              <a:endParaRPr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F9000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Yellow</a:t>
              </a:r>
              <a:r>
                <a:rPr lang="en-US" sz="28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: IL4, IL7, Eotaxin</a:t>
              </a:r>
              <a:endParaRPr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Turquoise</a:t>
              </a:r>
              <a:r>
                <a:rPr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: IL8, IL9, RANTES, TNFa, VEGF</a:t>
              </a:r>
              <a:endParaRPr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Grey</a:t>
              </a:r>
              <a:r>
                <a:rPr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IFABP, CRP, IL1ra, IL5, IL6, IL10, IL12, IL15, G-CSF, IP10, MCP1, MIP-1a</a:t>
              </a:r>
              <a:endParaRPr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g2ec91922221_0_0"/>
            <p:cNvSpPr/>
            <p:nvPr/>
          </p:nvSpPr>
          <p:spPr>
            <a:xfrm>
              <a:off x="18713375" y="182499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g2ec91922221_0_0"/>
            <p:cNvSpPr/>
            <p:nvPr/>
          </p:nvSpPr>
          <p:spPr>
            <a:xfrm>
              <a:off x="12388775" y="18249900"/>
              <a:ext cx="60726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g2ec91922221_0_0"/>
            <p:cNvSpPr txBox="1"/>
            <p:nvPr/>
          </p:nvSpPr>
          <p:spPr>
            <a:xfrm>
              <a:off x="12613875" y="18427950"/>
              <a:ext cx="5926500" cy="44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CC0000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Red</a:t>
              </a:r>
              <a:r>
                <a:rPr lang="en-US" sz="2800">
                  <a:solidFill>
                    <a:srgbClr val="CC0000"/>
                  </a:solidFill>
                  <a:latin typeface="Calibri"/>
                  <a:ea typeface="Calibri"/>
                  <a:cs typeface="Calibri"/>
                  <a:sym typeface="Calibri"/>
                </a:rPr>
                <a:t>: IL1b, IL13</a:t>
              </a:r>
              <a:endParaRPr sz="2800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Turquoise</a:t>
              </a:r>
              <a:r>
                <a:rPr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: IL1ra, IL4, Eotaxin, IL7, G-CSF, MCP1</a:t>
              </a:r>
              <a:endParaRPr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274E13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274E13"/>
                  </a:solidFill>
                  <a:latin typeface="Calibri"/>
                  <a:ea typeface="Calibri"/>
                  <a:cs typeface="Calibri"/>
                  <a:sym typeface="Calibri"/>
                </a:rPr>
                <a:t>Green</a:t>
              </a:r>
              <a:r>
                <a:rPr lang="en-US" sz="2800">
                  <a:solidFill>
                    <a:srgbClr val="274E13"/>
                  </a:solidFill>
                  <a:latin typeface="Calibri"/>
                  <a:ea typeface="Calibri"/>
                  <a:cs typeface="Calibri"/>
                  <a:sym typeface="Calibri"/>
                </a:rPr>
                <a:t>: IL2, IL12</a:t>
              </a:r>
              <a:endParaRPr sz="2800">
                <a:solidFill>
                  <a:srgbClr val="274E13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Blue</a:t>
              </a:r>
              <a:r>
                <a:rPr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: IL5, IL15, IL10, GM-CSF, VEGF</a:t>
              </a:r>
              <a:endParaRPr sz="2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SzPts val="2800"/>
                <a:buFont typeface="Calibri"/>
                <a:buChar char="●"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Black</a:t>
              </a:r>
              <a:r>
                <a:rPr lang="en-US" sz="2800">
                  <a:latin typeface="Calibri"/>
                  <a:ea typeface="Calibri"/>
                  <a:cs typeface="Calibri"/>
                  <a:sym typeface="Calibri"/>
                </a:rPr>
                <a:t>: IL8, MIP-1a</a:t>
              </a:r>
              <a:endParaRPr sz="2800"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783F04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r>
                <a:rPr lang="en-US" sz="28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: IL9, MIP-1b, RANTES, TNFa</a:t>
              </a:r>
              <a:endParaRPr sz="28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F9000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Yellow</a:t>
              </a:r>
              <a:r>
                <a:rPr lang="en-US" sz="28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: IL17, FGF, PDGF</a:t>
              </a:r>
              <a:endParaRPr sz="28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Grey</a:t>
              </a:r>
              <a:r>
                <a:rPr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IFABP, CRP, IL6, IFN, IP10</a:t>
              </a:r>
              <a:endParaRPr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g2ec91922221_0_0"/>
            <p:cNvSpPr txBox="1"/>
            <p:nvPr/>
          </p:nvSpPr>
          <p:spPr>
            <a:xfrm>
              <a:off x="18902350" y="18405550"/>
              <a:ext cx="5926500" cy="39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800">
                  <a:latin typeface="Calibri"/>
                  <a:ea typeface="Calibri"/>
                  <a:cs typeface="Calibri"/>
                  <a:sym typeface="Calibri"/>
                </a:rPr>
                <a:t>Control Female</a:t>
              </a:r>
              <a:endParaRPr b="1" sz="2800"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Turquoise</a:t>
              </a:r>
              <a:r>
                <a:rPr lang="en-US" sz="28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: IL1ra, IL7, IL8, IL9, IL12, PDGF, IL17, FGF, IL2, G-CSF, MIP-1a, TNFa</a:t>
              </a:r>
              <a:endParaRPr sz="28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A86E8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Blue</a:t>
              </a:r>
              <a:r>
                <a:rPr lang="en-US" sz="2800">
                  <a:solidFill>
                    <a:srgbClr val="4A86E8"/>
                  </a:solidFill>
                  <a:latin typeface="Calibri"/>
                  <a:ea typeface="Calibri"/>
                  <a:cs typeface="Calibri"/>
                  <a:sym typeface="Calibri"/>
                </a:rPr>
                <a:t>: IL5, IL6, IL15, GM-CSF, IFN, VEGF</a:t>
              </a:r>
              <a:endParaRPr sz="2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064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434343"/>
                </a:buClr>
                <a:buSzPts val="2800"/>
                <a:buFont typeface="Calibri"/>
                <a:buChar char="●"/>
              </a:pPr>
              <a:r>
                <a:rPr b="1"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Grey</a:t>
              </a:r>
              <a:r>
                <a:rPr lang="en-US" sz="2800">
                  <a:solidFill>
                    <a:srgbClr val="434343"/>
                  </a:solidFill>
                  <a:latin typeface="Calibri"/>
                  <a:ea typeface="Calibri"/>
                  <a:cs typeface="Calibri"/>
                  <a:sym typeface="Calibri"/>
                </a:rPr>
                <a:t>: IFABP, CRP, IL1b, IL4, IL10, IL13, Eotaxin, IP10, MCP-1, PDGF, MIP-1b, RANTES</a:t>
              </a:r>
              <a:endParaRPr sz="2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1" name="Google Shape;341;g2ec91922221_0_0"/>
          <p:cNvSpPr txBox="1"/>
          <p:nvPr/>
        </p:nvSpPr>
        <p:spPr>
          <a:xfrm>
            <a:off x="264150" y="32226625"/>
            <a:ext cx="125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2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marker levels (mg/L) in MDD (left) and control (right). 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2" name="Google Shape;342;g2ec91922221_0_0"/>
          <p:cNvGrpSpPr/>
          <p:nvPr/>
        </p:nvGrpSpPr>
        <p:grpSpPr>
          <a:xfrm>
            <a:off x="343575" y="23511532"/>
            <a:ext cx="11902501" cy="8791293"/>
            <a:chOff x="343575" y="23511532"/>
            <a:chExt cx="11902501" cy="8791293"/>
          </a:xfrm>
        </p:grpSpPr>
        <p:grpSp>
          <p:nvGrpSpPr>
            <p:cNvPr id="343" name="Google Shape;343;g2ec91922221_0_0"/>
            <p:cNvGrpSpPr/>
            <p:nvPr/>
          </p:nvGrpSpPr>
          <p:grpSpPr>
            <a:xfrm>
              <a:off x="343575" y="23511532"/>
              <a:ext cx="11902501" cy="8791293"/>
              <a:chOff x="343575" y="23359132"/>
              <a:chExt cx="11902501" cy="8791293"/>
            </a:xfrm>
          </p:grpSpPr>
          <p:pic>
            <p:nvPicPr>
              <p:cNvPr id="344" name="Google Shape;344;g2ec91922221_0_0"/>
              <p:cNvPicPr preferRelativeResize="0"/>
              <p:nvPr/>
            </p:nvPicPr>
            <p:blipFill rotWithShape="1">
              <a:blip r:embed="rId11">
                <a:alphaModFix/>
              </a:blip>
              <a:srcRect b="4150" l="0" r="0" t="0"/>
              <a:stretch/>
            </p:blipFill>
            <p:spPr>
              <a:xfrm>
                <a:off x="343575" y="23774643"/>
                <a:ext cx="11902501" cy="837578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45" name="Google Shape;345;g2ec91922221_0_0"/>
              <p:cNvGrpSpPr/>
              <p:nvPr/>
            </p:nvGrpSpPr>
            <p:grpSpPr>
              <a:xfrm>
                <a:off x="10455550" y="30886050"/>
                <a:ext cx="1790525" cy="1108200"/>
                <a:chOff x="22663900" y="26275950"/>
                <a:chExt cx="1790525" cy="1108200"/>
              </a:xfrm>
            </p:grpSpPr>
            <p:sp>
              <p:nvSpPr>
                <p:cNvPr id="346" name="Google Shape;346;g2ec91922221_0_0"/>
                <p:cNvSpPr txBox="1"/>
                <p:nvPr/>
              </p:nvSpPr>
              <p:spPr>
                <a:xfrm>
                  <a:off x="23050425" y="26275950"/>
                  <a:ext cx="1404000" cy="1108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Female</a:t>
                  </a:r>
                  <a:endParaRPr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30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Male</a:t>
                  </a:r>
                  <a:endParaRPr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347" name="Google Shape;347;g2ec91922221_0_0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 rot="5400000">
                  <a:off x="22473400" y="26662650"/>
                  <a:ext cx="762000" cy="38100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348" name="Google Shape;348;g2ec91922221_0_0"/>
              <p:cNvGrpSpPr/>
              <p:nvPr/>
            </p:nvGrpSpPr>
            <p:grpSpPr>
              <a:xfrm>
                <a:off x="719575" y="23359132"/>
                <a:ext cx="11458500" cy="7616013"/>
                <a:chOff x="12811075" y="18662575"/>
                <a:chExt cx="11458500" cy="7494600"/>
              </a:xfrm>
            </p:grpSpPr>
            <p:sp>
              <p:nvSpPr>
                <p:cNvPr id="349" name="Google Shape;349;g2ec91922221_0_0"/>
                <p:cNvSpPr txBox="1"/>
                <p:nvPr/>
              </p:nvSpPr>
              <p:spPr>
                <a:xfrm>
                  <a:off x="128110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IFBAP</a:t>
                  </a:r>
                  <a:endParaRPr sz="2500"/>
                </a:p>
              </p:txBody>
            </p:sp>
            <p:sp>
              <p:nvSpPr>
                <p:cNvPr id="350" name="Google Shape;350;g2ec91922221_0_0"/>
                <p:cNvSpPr txBox="1"/>
                <p:nvPr/>
              </p:nvSpPr>
              <p:spPr>
                <a:xfrm>
                  <a:off x="146398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CRP</a:t>
                  </a:r>
                  <a:endParaRPr sz="2500"/>
                </a:p>
              </p:txBody>
            </p:sp>
            <p:sp>
              <p:nvSpPr>
                <p:cNvPr id="351" name="Google Shape;351;g2ec91922221_0_0"/>
                <p:cNvSpPr txBox="1"/>
                <p:nvPr/>
              </p:nvSpPr>
              <p:spPr>
                <a:xfrm>
                  <a:off x="166972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IL1b</a:t>
                  </a:r>
                  <a:endParaRPr sz="2500"/>
                </a:p>
              </p:txBody>
            </p:sp>
            <p:sp>
              <p:nvSpPr>
                <p:cNvPr id="352" name="Google Shape;352;g2ec91922221_0_0"/>
                <p:cNvSpPr txBox="1"/>
                <p:nvPr/>
              </p:nvSpPr>
              <p:spPr>
                <a:xfrm>
                  <a:off x="186784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IL1ra</a:t>
                  </a:r>
                  <a:endParaRPr sz="2500"/>
                </a:p>
              </p:txBody>
            </p:sp>
            <p:sp>
              <p:nvSpPr>
                <p:cNvPr id="353" name="Google Shape;353;g2ec91922221_0_0"/>
                <p:cNvSpPr txBox="1"/>
                <p:nvPr/>
              </p:nvSpPr>
              <p:spPr>
                <a:xfrm>
                  <a:off x="205834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IL2</a:t>
                  </a:r>
                  <a:endParaRPr sz="2500"/>
                </a:p>
              </p:txBody>
            </p:sp>
            <p:sp>
              <p:nvSpPr>
                <p:cNvPr id="354" name="Google Shape;354;g2ec91922221_0_0"/>
                <p:cNvSpPr txBox="1"/>
                <p:nvPr/>
              </p:nvSpPr>
              <p:spPr>
                <a:xfrm>
                  <a:off x="22488475" y="186625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IL4</a:t>
                  </a:r>
                  <a:endParaRPr sz="2500"/>
                </a:p>
              </p:txBody>
            </p:sp>
            <p:sp>
              <p:nvSpPr>
                <p:cNvPr id="355" name="Google Shape;355;g2ec91922221_0_0"/>
                <p:cNvSpPr txBox="1"/>
                <p:nvPr/>
              </p:nvSpPr>
              <p:spPr>
                <a:xfrm>
                  <a:off x="128110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IL5</a:t>
                  </a:r>
                  <a:endParaRPr sz="2500"/>
                </a:p>
              </p:txBody>
            </p:sp>
            <p:sp>
              <p:nvSpPr>
                <p:cNvPr id="356" name="Google Shape;356;g2ec91922221_0_0"/>
                <p:cNvSpPr txBox="1"/>
                <p:nvPr/>
              </p:nvSpPr>
              <p:spPr>
                <a:xfrm>
                  <a:off x="146398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IL6</a:t>
                  </a:r>
                  <a:endParaRPr sz="2500"/>
                </a:p>
              </p:txBody>
            </p:sp>
            <p:sp>
              <p:nvSpPr>
                <p:cNvPr id="357" name="Google Shape;357;g2ec91922221_0_0"/>
                <p:cNvSpPr txBox="1"/>
                <p:nvPr/>
              </p:nvSpPr>
              <p:spPr>
                <a:xfrm>
                  <a:off x="166972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IL7</a:t>
                  </a:r>
                  <a:endParaRPr sz="2500"/>
                </a:p>
              </p:txBody>
            </p:sp>
            <p:sp>
              <p:nvSpPr>
                <p:cNvPr id="358" name="Google Shape;358;g2ec91922221_0_0"/>
                <p:cNvSpPr txBox="1"/>
                <p:nvPr/>
              </p:nvSpPr>
              <p:spPr>
                <a:xfrm>
                  <a:off x="186784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IL8</a:t>
                  </a:r>
                  <a:endParaRPr sz="2500"/>
                </a:p>
              </p:txBody>
            </p:sp>
            <p:sp>
              <p:nvSpPr>
                <p:cNvPr id="359" name="Google Shape;359;g2ec91922221_0_0"/>
                <p:cNvSpPr txBox="1"/>
                <p:nvPr/>
              </p:nvSpPr>
              <p:spPr>
                <a:xfrm>
                  <a:off x="205834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IL9</a:t>
                  </a:r>
                  <a:endParaRPr sz="2500"/>
                </a:p>
              </p:txBody>
            </p:sp>
            <p:sp>
              <p:nvSpPr>
                <p:cNvPr id="360" name="Google Shape;360;g2ec91922221_0_0"/>
                <p:cNvSpPr txBox="1"/>
                <p:nvPr/>
              </p:nvSpPr>
              <p:spPr>
                <a:xfrm>
                  <a:off x="22488475" y="20415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IL10</a:t>
                  </a:r>
                  <a:endParaRPr sz="2500"/>
                </a:p>
              </p:txBody>
            </p:sp>
            <p:sp>
              <p:nvSpPr>
                <p:cNvPr id="361" name="Google Shape;361;g2ec91922221_0_0"/>
                <p:cNvSpPr txBox="1"/>
                <p:nvPr/>
              </p:nvSpPr>
              <p:spPr>
                <a:xfrm>
                  <a:off x="128110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IL12</a:t>
                  </a:r>
                  <a:endParaRPr sz="2500"/>
                </a:p>
              </p:txBody>
            </p:sp>
            <p:sp>
              <p:nvSpPr>
                <p:cNvPr id="362" name="Google Shape;362;g2ec91922221_0_0"/>
                <p:cNvSpPr txBox="1"/>
                <p:nvPr/>
              </p:nvSpPr>
              <p:spPr>
                <a:xfrm>
                  <a:off x="146398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IL13</a:t>
                  </a:r>
                  <a:endParaRPr sz="2500"/>
                </a:p>
              </p:txBody>
            </p:sp>
            <p:sp>
              <p:nvSpPr>
                <p:cNvPr id="363" name="Google Shape;363;g2ec91922221_0_0"/>
                <p:cNvSpPr txBox="1"/>
                <p:nvPr/>
              </p:nvSpPr>
              <p:spPr>
                <a:xfrm>
                  <a:off x="166972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IL15</a:t>
                  </a:r>
                  <a:endParaRPr sz="2500"/>
                </a:p>
              </p:txBody>
            </p:sp>
            <p:sp>
              <p:nvSpPr>
                <p:cNvPr id="364" name="Google Shape;364;g2ec91922221_0_0"/>
                <p:cNvSpPr txBox="1"/>
                <p:nvPr/>
              </p:nvSpPr>
              <p:spPr>
                <a:xfrm>
                  <a:off x="186784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IL17</a:t>
                  </a:r>
                  <a:endParaRPr sz="2500"/>
                </a:p>
              </p:txBody>
            </p:sp>
            <p:sp>
              <p:nvSpPr>
                <p:cNvPr id="365" name="Google Shape;365;g2ec91922221_0_0"/>
                <p:cNvSpPr txBox="1"/>
                <p:nvPr/>
              </p:nvSpPr>
              <p:spPr>
                <a:xfrm>
                  <a:off x="205834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Eotaxin</a:t>
                  </a:r>
                  <a:endParaRPr sz="2500"/>
                </a:p>
              </p:txBody>
            </p:sp>
            <p:sp>
              <p:nvSpPr>
                <p:cNvPr id="366" name="Google Shape;366;g2ec91922221_0_0"/>
                <p:cNvSpPr txBox="1"/>
                <p:nvPr/>
              </p:nvSpPr>
              <p:spPr>
                <a:xfrm>
                  <a:off x="22488475" y="22167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FGF</a:t>
                  </a:r>
                  <a:endParaRPr sz="2500"/>
                </a:p>
              </p:txBody>
            </p:sp>
            <p:sp>
              <p:nvSpPr>
                <p:cNvPr id="367" name="Google Shape;367;g2ec91922221_0_0"/>
                <p:cNvSpPr txBox="1"/>
                <p:nvPr/>
              </p:nvSpPr>
              <p:spPr>
                <a:xfrm>
                  <a:off x="128110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G-CSF</a:t>
                  </a:r>
                  <a:endParaRPr sz="2500"/>
                </a:p>
              </p:txBody>
            </p:sp>
            <p:sp>
              <p:nvSpPr>
                <p:cNvPr id="368" name="Google Shape;368;g2ec91922221_0_0"/>
                <p:cNvSpPr txBox="1"/>
                <p:nvPr/>
              </p:nvSpPr>
              <p:spPr>
                <a:xfrm>
                  <a:off x="146398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GM-CSF</a:t>
                  </a:r>
                  <a:endParaRPr sz="2500"/>
                </a:p>
              </p:txBody>
            </p:sp>
            <p:sp>
              <p:nvSpPr>
                <p:cNvPr id="369" name="Google Shape;369;g2ec91922221_0_0"/>
                <p:cNvSpPr txBox="1"/>
                <p:nvPr/>
              </p:nvSpPr>
              <p:spPr>
                <a:xfrm>
                  <a:off x="166972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IFN</a:t>
                  </a:r>
                  <a:endParaRPr sz="2500"/>
                </a:p>
              </p:txBody>
            </p:sp>
            <p:sp>
              <p:nvSpPr>
                <p:cNvPr id="370" name="Google Shape;370;g2ec91922221_0_0"/>
                <p:cNvSpPr txBox="1"/>
                <p:nvPr/>
              </p:nvSpPr>
              <p:spPr>
                <a:xfrm>
                  <a:off x="186784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IP10</a:t>
                  </a:r>
                  <a:endParaRPr sz="2500"/>
                </a:p>
              </p:txBody>
            </p:sp>
            <p:sp>
              <p:nvSpPr>
                <p:cNvPr id="371" name="Google Shape;371;g2ec91922221_0_0"/>
                <p:cNvSpPr txBox="1"/>
                <p:nvPr/>
              </p:nvSpPr>
              <p:spPr>
                <a:xfrm>
                  <a:off x="205834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MCP1</a:t>
                  </a:r>
                  <a:endParaRPr sz="2500"/>
                </a:p>
              </p:txBody>
            </p:sp>
            <p:sp>
              <p:nvSpPr>
                <p:cNvPr id="372" name="Google Shape;372;g2ec91922221_0_0"/>
                <p:cNvSpPr txBox="1"/>
                <p:nvPr/>
              </p:nvSpPr>
              <p:spPr>
                <a:xfrm>
                  <a:off x="22488475" y="238441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MIP1a</a:t>
                  </a:r>
                  <a:endParaRPr sz="2500"/>
                </a:p>
              </p:txBody>
            </p:sp>
            <p:sp>
              <p:nvSpPr>
                <p:cNvPr id="373" name="Google Shape;373;g2ec91922221_0_0"/>
                <p:cNvSpPr txBox="1"/>
                <p:nvPr/>
              </p:nvSpPr>
              <p:spPr>
                <a:xfrm>
                  <a:off x="12811075" y="25596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PDGF</a:t>
                  </a:r>
                  <a:endParaRPr sz="2500"/>
                </a:p>
              </p:txBody>
            </p:sp>
            <p:sp>
              <p:nvSpPr>
                <p:cNvPr id="374" name="Google Shape;374;g2ec91922221_0_0"/>
                <p:cNvSpPr txBox="1"/>
                <p:nvPr/>
              </p:nvSpPr>
              <p:spPr>
                <a:xfrm>
                  <a:off x="14639875" y="25596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MIP1b</a:t>
                  </a:r>
                  <a:endParaRPr sz="2500"/>
                </a:p>
              </p:txBody>
            </p:sp>
            <p:sp>
              <p:nvSpPr>
                <p:cNvPr id="375" name="Google Shape;375;g2ec91922221_0_0"/>
                <p:cNvSpPr txBox="1"/>
                <p:nvPr/>
              </p:nvSpPr>
              <p:spPr>
                <a:xfrm>
                  <a:off x="16697275" y="25596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RANTES</a:t>
                  </a:r>
                  <a:endParaRPr sz="2500"/>
                </a:p>
              </p:txBody>
            </p:sp>
            <p:sp>
              <p:nvSpPr>
                <p:cNvPr id="376" name="Google Shape;376;g2ec91922221_0_0"/>
                <p:cNvSpPr txBox="1"/>
                <p:nvPr/>
              </p:nvSpPr>
              <p:spPr>
                <a:xfrm>
                  <a:off x="18678475" y="25596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TNFa</a:t>
                  </a:r>
                  <a:endParaRPr sz="2500"/>
                </a:p>
              </p:txBody>
            </p:sp>
            <p:sp>
              <p:nvSpPr>
                <p:cNvPr id="377" name="Google Shape;377;g2ec91922221_0_0"/>
                <p:cNvSpPr txBox="1"/>
                <p:nvPr/>
              </p:nvSpPr>
              <p:spPr>
                <a:xfrm>
                  <a:off x="20583475" y="25596775"/>
                  <a:ext cx="1781100" cy="560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sp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250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VEGF</a:t>
                  </a:r>
                  <a:endParaRPr sz="2500"/>
                </a:p>
              </p:txBody>
            </p:sp>
          </p:grpSp>
        </p:grpSp>
        <p:cxnSp>
          <p:nvCxnSpPr>
            <p:cNvPr id="378" name="Google Shape;378;g2ec91922221_0_0"/>
            <p:cNvCxnSpPr/>
            <p:nvPr/>
          </p:nvCxnSpPr>
          <p:spPr>
            <a:xfrm>
              <a:off x="3098000" y="27815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79" name="Google Shape;379;g2ec91922221_0_0"/>
            <p:cNvCxnSpPr/>
            <p:nvPr/>
          </p:nvCxnSpPr>
          <p:spPr>
            <a:xfrm>
              <a:off x="9041600" y="27662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0" name="Google Shape;380;g2ec91922221_0_0"/>
            <p:cNvCxnSpPr/>
            <p:nvPr/>
          </p:nvCxnSpPr>
          <p:spPr>
            <a:xfrm>
              <a:off x="5155400" y="24386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1" name="Google Shape;381;g2ec91922221_0_0"/>
            <p:cNvCxnSpPr/>
            <p:nvPr/>
          </p:nvCxnSpPr>
          <p:spPr>
            <a:xfrm>
              <a:off x="5155400" y="259103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2" name="Google Shape;382;g2ec91922221_0_0"/>
            <p:cNvCxnSpPr/>
            <p:nvPr/>
          </p:nvCxnSpPr>
          <p:spPr>
            <a:xfrm>
              <a:off x="10946600" y="24157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3" name="Google Shape;383;g2ec91922221_0_0"/>
            <p:cNvCxnSpPr/>
            <p:nvPr/>
          </p:nvCxnSpPr>
          <p:spPr>
            <a:xfrm>
              <a:off x="10946600" y="26138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4" name="Google Shape;384;g2ec91922221_0_0"/>
            <p:cNvCxnSpPr/>
            <p:nvPr/>
          </p:nvCxnSpPr>
          <p:spPr>
            <a:xfrm>
              <a:off x="3174200" y="296441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5" name="Google Shape;385;g2ec91922221_0_0"/>
            <p:cNvCxnSpPr/>
            <p:nvPr/>
          </p:nvCxnSpPr>
          <p:spPr>
            <a:xfrm>
              <a:off x="9041600" y="29491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6" name="Google Shape;386;g2ec91922221_0_0"/>
            <p:cNvCxnSpPr/>
            <p:nvPr/>
          </p:nvCxnSpPr>
          <p:spPr>
            <a:xfrm>
              <a:off x="9651200" y="310157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7" name="Google Shape;387;g2ec91922221_0_0"/>
            <p:cNvCxnSpPr/>
            <p:nvPr/>
          </p:nvCxnSpPr>
          <p:spPr>
            <a:xfrm>
              <a:off x="9651200" y="240815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8" name="Google Shape;388;g2ec91922221_0_0"/>
            <p:cNvCxnSpPr/>
            <p:nvPr/>
          </p:nvCxnSpPr>
          <p:spPr>
            <a:xfrm>
              <a:off x="5765000" y="31091975"/>
              <a:ext cx="178500" cy="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89" name="Google Shape;389;g2ec91922221_0_0"/>
          <p:cNvSpPr txBox="1"/>
          <p:nvPr/>
        </p:nvSpPr>
        <p:spPr>
          <a:xfrm>
            <a:off x="13452850" y="32226625"/>
            <a:ext cx="1833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3. Module-Trait correlations for (a) depression (b) and MRI.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 White: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g2ec91922221_0_0"/>
          <p:cNvSpPr txBox="1"/>
          <p:nvPr/>
        </p:nvSpPr>
        <p:spPr>
          <a:xfrm>
            <a:off x="13275125" y="31349500"/>
            <a:ext cx="66342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Montgomery–Åsberg Depression Rating Scale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1" name="Google Shape;391;g2ec91922221_0_0"/>
          <p:cNvGrpSpPr/>
          <p:nvPr/>
        </p:nvGrpSpPr>
        <p:grpSpPr>
          <a:xfrm>
            <a:off x="12526276" y="13430900"/>
            <a:ext cx="7116323" cy="18401375"/>
            <a:chOff x="12526276" y="13430900"/>
            <a:chExt cx="7116323" cy="18401375"/>
          </a:xfrm>
        </p:grpSpPr>
        <p:pic>
          <p:nvPicPr>
            <p:cNvPr id="392" name="Google Shape;392;g2ec91922221_0_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13827525" y="13468350"/>
              <a:ext cx="5721626" cy="4422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3" name="Google Shape;393;g2ec91922221_0_0"/>
            <p:cNvSpPr txBox="1"/>
            <p:nvPr/>
          </p:nvSpPr>
          <p:spPr>
            <a:xfrm>
              <a:off x="13074575" y="13430900"/>
              <a:ext cx="646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a)</a:t>
              </a:r>
              <a:endParaRPr/>
            </a:p>
          </p:txBody>
        </p:sp>
        <p:sp>
          <p:nvSpPr>
            <p:cNvPr id="394" name="Google Shape;394;g2ec91922221_0_0"/>
            <p:cNvSpPr txBox="1"/>
            <p:nvPr/>
          </p:nvSpPr>
          <p:spPr>
            <a:xfrm rot="-5400000">
              <a:off x="12458625" y="15379350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sz="1200"/>
            </a:p>
          </p:txBody>
        </p:sp>
        <p:pic>
          <p:nvPicPr>
            <p:cNvPr id="395" name="Google Shape;395;g2ec91922221_0_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13827525" y="18130145"/>
              <a:ext cx="5721626" cy="45996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g2ec91922221_0_0"/>
            <p:cNvSpPr txBox="1"/>
            <p:nvPr/>
          </p:nvSpPr>
          <p:spPr>
            <a:xfrm rot="-5400000">
              <a:off x="12163275" y="202465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pic>
          <p:nvPicPr>
            <p:cNvPr id="397" name="Google Shape;397;g2ec91922221_0_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13827525" y="22968664"/>
              <a:ext cx="5721626" cy="307613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g2ec91922221_0_0"/>
            <p:cNvSpPr txBox="1"/>
            <p:nvPr/>
          </p:nvSpPr>
          <p:spPr>
            <a:xfrm rot="-5400000">
              <a:off x="12163275" y="241327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Male</a:t>
              </a:r>
              <a:endParaRPr sz="1200"/>
            </a:p>
          </p:txBody>
        </p:sp>
        <p:pic>
          <p:nvPicPr>
            <p:cNvPr id="399" name="Google Shape;399;g2ec91922221_0_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13827525" y="26283725"/>
              <a:ext cx="5721626" cy="19452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00" name="Google Shape;400;g2ec91922221_0_0"/>
            <p:cNvGrpSpPr/>
            <p:nvPr/>
          </p:nvGrpSpPr>
          <p:grpSpPr>
            <a:xfrm>
              <a:off x="12526276" y="28166402"/>
              <a:ext cx="7116323" cy="3665873"/>
              <a:chOff x="24489676" y="23975402"/>
              <a:chExt cx="7116323" cy="3665873"/>
            </a:xfrm>
          </p:grpSpPr>
          <p:sp>
            <p:nvSpPr>
              <p:cNvPr id="401" name="Google Shape;401;g2ec91922221_0_0"/>
              <p:cNvSpPr txBox="1"/>
              <p:nvPr/>
            </p:nvSpPr>
            <p:spPr>
              <a:xfrm rot="-3792462">
                <a:off x="23812137" y="25367982"/>
                <a:ext cx="351807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Apparent sadness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2" name="Google Shape;402;g2ec91922221_0_0"/>
              <p:cNvSpPr txBox="1"/>
              <p:nvPr/>
            </p:nvSpPr>
            <p:spPr>
              <a:xfrm rot="-3791945">
                <a:off x="24079046" y="25485155"/>
                <a:ext cx="3780507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focus 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3" name="Google Shape;403;g2ec91922221_0_0"/>
              <p:cNvSpPr txBox="1"/>
              <p:nvPr/>
            </p:nvSpPr>
            <p:spPr>
              <a:xfrm rot="-3791871">
                <a:off x="256146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Anhedonia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4" name="Google Shape;404;g2ec91922221_0_0"/>
              <p:cNvSpPr txBox="1"/>
              <p:nvPr/>
            </p:nvSpPr>
            <p:spPr>
              <a:xfrm rot="-3791871">
                <a:off x="260718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Inner tension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5" name="Google Shape;405;g2ec91922221_0_0"/>
              <p:cNvSpPr txBox="1"/>
              <p:nvPr/>
            </p:nvSpPr>
            <p:spPr>
              <a:xfrm rot="-3791871">
                <a:off x="266052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Lassitude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6" name="Google Shape;406;g2ec91922221_0_0"/>
              <p:cNvSpPr txBox="1"/>
              <p:nvPr/>
            </p:nvSpPr>
            <p:spPr>
              <a:xfrm rot="-3791871">
                <a:off x="27062404" y="24868705"/>
                <a:ext cx="2399143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Pessimism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7" name="Google Shape;407;g2ec91922221_0_0"/>
              <p:cNvSpPr txBox="1"/>
              <p:nvPr/>
            </p:nvSpPr>
            <p:spPr>
              <a:xfrm rot="-3791969">
                <a:off x="272046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appetite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8" name="Google Shape;408;g2ec91922221_0_0"/>
              <p:cNvSpPr txBox="1"/>
              <p:nvPr/>
            </p:nvSpPr>
            <p:spPr>
              <a:xfrm rot="-3791969">
                <a:off x="276618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Reduced sleep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09" name="Google Shape;409;g2ec91922221_0_0"/>
              <p:cNvSpPr txBox="1"/>
              <p:nvPr/>
            </p:nvSpPr>
            <p:spPr>
              <a:xfrm rot="-3791969">
                <a:off x="281190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Reported sadness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10" name="Google Shape;410;g2ec91922221_0_0"/>
              <p:cNvSpPr txBox="1"/>
              <p:nvPr/>
            </p:nvSpPr>
            <p:spPr>
              <a:xfrm rot="-3791969">
                <a:off x="286524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Suicidal thoughts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  <p:sp>
            <p:nvSpPr>
              <p:cNvPr id="411" name="Google Shape;411;g2ec91922221_0_0"/>
              <p:cNvSpPr txBox="1"/>
              <p:nvPr/>
            </p:nvSpPr>
            <p:spPr>
              <a:xfrm rot="-3791969">
                <a:off x="29185889" y="25109204"/>
                <a:ext cx="2938218" cy="6465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Overall severity</a:t>
                </a:r>
                <a:endParaRPr sz="1200">
                  <a:solidFill>
                    <a:schemeClr val="dk1"/>
                  </a:solidFill>
                </a:endParaRPr>
              </a:p>
            </p:txBody>
          </p:sp>
        </p:grpSp>
        <p:sp>
          <p:nvSpPr>
            <p:cNvPr id="412" name="Google Shape;412;g2ec91922221_0_0"/>
            <p:cNvSpPr txBox="1"/>
            <p:nvPr/>
          </p:nvSpPr>
          <p:spPr>
            <a:xfrm rot="-5400000">
              <a:off x="12163275" y="26952175"/>
              <a:ext cx="2730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 Female</a:t>
              </a:r>
              <a:endParaRPr sz="1200"/>
            </a:p>
          </p:txBody>
        </p:sp>
      </p:grpSp>
      <p:sp>
        <p:nvSpPr>
          <p:cNvPr id="413" name="Google Shape;413;g2ec91922221_0_0"/>
          <p:cNvSpPr txBox="1"/>
          <p:nvPr/>
        </p:nvSpPr>
        <p:spPr>
          <a:xfrm>
            <a:off x="26648450" y="2834146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414" name="Google Shape;414;g2ec91922221_0_0"/>
          <p:cNvSpPr txBox="1"/>
          <p:nvPr/>
        </p:nvSpPr>
        <p:spPr>
          <a:xfrm>
            <a:off x="26669200" y="31345975"/>
            <a:ext cx="111003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Diffusion MRI-based Brain Parcellation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5" name="Google Shape;415;g2ec91922221_0_0"/>
          <p:cNvGrpSpPr/>
          <p:nvPr/>
        </p:nvGrpSpPr>
        <p:grpSpPr>
          <a:xfrm>
            <a:off x="19780175" y="13430900"/>
            <a:ext cx="23654949" cy="13760038"/>
            <a:chOff x="19780175" y="13430900"/>
            <a:chExt cx="23654949" cy="13760038"/>
          </a:xfrm>
        </p:grpSpPr>
        <p:sp>
          <p:nvSpPr>
            <p:cNvPr id="416" name="Google Shape;416;g2ec91922221_0_0"/>
            <p:cNvSpPr txBox="1"/>
            <p:nvPr/>
          </p:nvSpPr>
          <p:spPr>
            <a:xfrm>
              <a:off x="19780175" y="13430900"/>
              <a:ext cx="646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b)</a:t>
              </a:r>
              <a:endParaRPr b="1"/>
            </a:p>
          </p:txBody>
        </p:sp>
        <p:sp>
          <p:nvSpPr>
            <p:cNvPr id="417" name="Google Shape;417;g2ec91922221_0_0"/>
            <p:cNvSpPr txBox="1"/>
            <p:nvPr/>
          </p:nvSpPr>
          <p:spPr>
            <a:xfrm rot="-5400000">
              <a:off x="20316022" y="138439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418" name="Google Shape;418;g2ec91922221_0_0"/>
            <p:cNvSpPr txBox="1"/>
            <p:nvPr/>
          </p:nvSpPr>
          <p:spPr>
            <a:xfrm rot="-5400000">
              <a:off x="20246122" y="152855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419" name="Google Shape;419;g2ec91922221_0_0"/>
            <p:cNvSpPr txBox="1"/>
            <p:nvPr/>
          </p:nvSpPr>
          <p:spPr>
            <a:xfrm rot="-5400000">
              <a:off x="20135422" y="166155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420" name="Google Shape;420;g2ec91922221_0_0"/>
            <p:cNvSpPr txBox="1"/>
            <p:nvPr/>
          </p:nvSpPr>
          <p:spPr>
            <a:xfrm rot="-5400000">
              <a:off x="19995772" y="180507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sp>
          <p:nvSpPr>
            <p:cNvPr id="421" name="Google Shape;421;g2ec91922221_0_0"/>
            <p:cNvSpPr txBox="1"/>
            <p:nvPr/>
          </p:nvSpPr>
          <p:spPr>
            <a:xfrm rot="-5400000">
              <a:off x="18996550" y="15943183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Male</a:t>
              </a:r>
              <a:endParaRPr sz="1200"/>
            </a:p>
          </p:txBody>
        </p:sp>
        <p:sp>
          <p:nvSpPr>
            <p:cNvPr id="422" name="Google Shape;422;g2ec91922221_0_0"/>
            <p:cNvSpPr txBox="1"/>
            <p:nvPr/>
          </p:nvSpPr>
          <p:spPr>
            <a:xfrm rot="-5400000">
              <a:off x="18996550" y="2333525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sp>
          <p:nvSpPr>
            <p:cNvPr id="423" name="Google Shape;423;g2ec91922221_0_0"/>
            <p:cNvSpPr txBox="1"/>
            <p:nvPr/>
          </p:nvSpPr>
          <p:spPr>
            <a:xfrm rot="-5400000">
              <a:off x="20316022" y="206257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424" name="Google Shape;424;g2ec91922221_0_0"/>
            <p:cNvSpPr txBox="1"/>
            <p:nvPr/>
          </p:nvSpPr>
          <p:spPr>
            <a:xfrm rot="-5400000">
              <a:off x="20246122" y="223721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425" name="Google Shape;425;g2ec91922221_0_0"/>
            <p:cNvSpPr txBox="1"/>
            <p:nvPr/>
          </p:nvSpPr>
          <p:spPr>
            <a:xfrm rot="-5400000">
              <a:off x="20135422" y="240069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426" name="Google Shape;426;g2ec91922221_0_0"/>
            <p:cNvSpPr txBox="1"/>
            <p:nvPr/>
          </p:nvSpPr>
          <p:spPr>
            <a:xfrm rot="-5400000">
              <a:off x="19995772" y="258231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pic>
          <p:nvPicPr>
            <p:cNvPr id="427" name="Google Shape;427;g2ec91922221_0_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32839225" y="13475375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g2ec91922221_0_0"/>
            <p:cNvSpPr txBox="1"/>
            <p:nvPr/>
          </p:nvSpPr>
          <p:spPr>
            <a:xfrm rot="-5400000">
              <a:off x="32203222" y="138439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429" name="Google Shape;429;g2ec91922221_0_0"/>
            <p:cNvSpPr txBox="1"/>
            <p:nvPr/>
          </p:nvSpPr>
          <p:spPr>
            <a:xfrm rot="-5400000">
              <a:off x="32133322" y="152855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430" name="Google Shape;430;g2ec91922221_0_0"/>
            <p:cNvSpPr txBox="1"/>
            <p:nvPr/>
          </p:nvSpPr>
          <p:spPr>
            <a:xfrm rot="-5400000">
              <a:off x="32022622" y="166155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431" name="Google Shape;431;g2ec91922221_0_0"/>
            <p:cNvSpPr txBox="1"/>
            <p:nvPr/>
          </p:nvSpPr>
          <p:spPr>
            <a:xfrm rot="-5400000">
              <a:off x="31882972" y="180507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sp>
          <p:nvSpPr>
            <p:cNvPr id="432" name="Google Shape;432;g2ec91922221_0_0"/>
            <p:cNvSpPr txBox="1"/>
            <p:nvPr/>
          </p:nvSpPr>
          <p:spPr>
            <a:xfrm rot="-5400000">
              <a:off x="30883750" y="15943183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Control</a:t>
              </a: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Male</a:t>
              </a:r>
              <a:endParaRPr sz="1200"/>
            </a:p>
          </p:txBody>
        </p:sp>
        <p:pic>
          <p:nvPicPr>
            <p:cNvPr id="433" name="Google Shape;433;g2ec91922221_0_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32839225" y="1494260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4" name="Google Shape;434;g2ec91922221_0_0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32839225" y="1640982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5" name="Google Shape;435;g2ec91922221_0_0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32839225" y="1787705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g2ec91922221_0_0"/>
            <p:cNvSpPr txBox="1"/>
            <p:nvPr/>
          </p:nvSpPr>
          <p:spPr>
            <a:xfrm rot="-5400000">
              <a:off x="30883750" y="23335254"/>
              <a:ext cx="2466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 Female</a:t>
              </a:r>
              <a:endParaRPr sz="1200"/>
            </a:p>
          </p:txBody>
        </p:sp>
        <p:sp>
          <p:nvSpPr>
            <p:cNvPr id="437" name="Google Shape;437;g2ec91922221_0_0"/>
            <p:cNvSpPr txBox="1"/>
            <p:nvPr/>
          </p:nvSpPr>
          <p:spPr>
            <a:xfrm rot="-5400000">
              <a:off x="32203222" y="20625725"/>
              <a:ext cx="7392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CDI</a:t>
              </a:r>
              <a:endParaRPr sz="1200"/>
            </a:p>
          </p:txBody>
        </p:sp>
        <p:sp>
          <p:nvSpPr>
            <p:cNvPr id="438" name="Google Shape;438;g2ec91922221_0_0"/>
            <p:cNvSpPr txBox="1"/>
            <p:nvPr/>
          </p:nvSpPr>
          <p:spPr>
            <a:xfrm rot="-5400000">
              <a:off x="32133322" y="22372150"/>
              <a:ext cx="8790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FWF</a:t>
              </a:r>
              <a:endParaRPr sz="1200"/>
            </a:p>
          </p:txBody>
        </p:sp>
        <p:sp>
          <p:nvSpPr>
            <p:cNvPr id="439" name="Google Shape;439;g2ec91922221_0_0"/>
            <p:cNvSpPr txBox="1"/>
            <p:nvPr/>
          </p:nvSpPr>
          <p:spPr>
            <a:xfrm rot="-5400000">
              <a:off x="32022622" y="24006975"/>
              <a:ext cx="11004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FAt</a:t>
              </a:r>
              <a:endParaRPr sz="1200"/>
            </a:p>
          </p:txBody>
        </p:sp>
        <p:sp>
          <p:nvSpPr>
            <p:cNvPr id="440" name="Google Shape;440;g2ec91922221_0_0"/>
            <p:cNvSpPr txBox="1"/>
            <p:nvPr/>
          </p:nvSpPr>
          <p:spPr>
            <a:xfrm rot="-5400000">
              <a:off x="31882972" y="25823125"/>
              <a:ext cx="1379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MDt</a:t>
              </a:r>
              <a:endParaRPr sz="1200"/>
            </a:p>
          </p:txBody>
        </p:sp>
        <p:pic>
          <p:nvPicPr>
            <p:cNvPr id="441" name="Google Shape;441;g2ec91922221_0_0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32839200" y="20017125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g2ec91922221_0_0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32839200" y="21843037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g2ec91922221_0_0"/>
            <p:cNvPicPr preferRelativeResize="0"/>
            <p:nvPr/>
          </p:nvPicPr>
          <p:blipFill>
            <a:blip r:embed="rId23">
              <a:alphaModFix/>
            </a:blip>
            <a:stretch>
              <a:fillRect/>
            </a:stretch>
          </p:blipFill>
          <p:spPr>
            <a:xfrm>
              <a:off x="32839225" y="23649775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g2ec91922221_0_0"/>
            <p:cNvPicPr preferRelativeResize="0"/>
            <p:nvPr/>
          </p:nvPicPr>
          <p:blipFill>
            <a:blip r:embed="rId24">
              <a:alphaModFix/>
            </a:blip>
            <a:stretch>
              <a:fillRect/>
            </a:stretch>
          </p:blipFill>
          <p:spPr>
            <a:xfrm>
              <a:off x="32839163" y="25473613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5" name="Google Shape;445;g2ec91922221_0_0"/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21040175" y="13479361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Google Shape;446;g2ec91922221_0_0"/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1045400" y="1498307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7" name="Google Shape;447;g2ec91922221_0_0"/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1045400" y="16501500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8" name="Google Shape;448;g2ec91922221_0_0"/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21045400" y="17981323"/>
              <a:ext cx="10595899" cy="1379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9" name="Google Shape;449;g2ec91922221_0_0"/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21045400" y="19973424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Google Shape;450;g2ec91922221_0_0"/>
            <p:cNvPicPr preferRelativeResize="0"/>
            <p:nvPr/>
          </p:nvPicPr>
          <p:blipFill>
            <a:blip r:embed="rId30">
              <a:alphaModFix/>
            </a:blip>
            <a:stretch>
              <a:fillRect/>
            </a:stretch>
          </p:blipFill>
          <p:spPr>
            <a:xfrm>
              <a:off x="21040250" y="21801999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Google Shape;451;g2ec91922221_0_0"/>
            <p:cNvPicPr preferRelativeResize="0"/>
            <p:nvPr/>
          </p:nvPicPr>
          <p:blipFill>
            <a:blip r:embed="rId31">
              <a:alphaModFix/>
            </a:blip>
            <a:stretch>
              <a:fillRect/>
            </a:stretch>
          </p:blipFill>
          <p:spPr>
            <a:xfrm>
              <a:off x="21103313" y="23630575"/>
              <a:ext cx="10595899" cy="1717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Google Shape;452;g2ec91922221_0_0"/>
            <p:cNvPicPr preferRelativeResize="0"/>
            <p:nvPr/>
          </p:nvPicPr>
          <p:blipFill>
            <a:blip r:embed="rId32">
              <a:alphaModFix/>
            </a:blip>
            <a:stretch>
              <a:fillRect/>
            </a:stretch>
          </p:blipFill>
          <p:spPr>
            <a:xfrm>
              <a:off x="21045475" y="25459150"/>
              <a:ext cx="10595823" cy="17173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g2785a4bdd29_0_0"/>
          <p:cNvGraphicFramePr/>
          <p:nvPr/>
        </p:nvGraphicFramePr>
        <p:xfrm>
          <a:off x="15056000" y="1343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5652750"/>
                <a:gridCol w="5652750"/>
                <a:gridCol w="5652750"/>
                <a:gridCol w="5652750"/>
                <a:gridCol w="5652750"/>
              </a:tblGrid>
              <a:tr h="78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Brown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Green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Yellow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Blue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/>
                        <a:t>Turquoise</a:t>
                      </a:r>
                      <a:endParaRPr b="1" sz="3200"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79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2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459" name="Google Shape;459;g2785a4bdd29_0_0"/>
          <p:cNvSpPr/>
          <p:nvPr/>
        </p:nvSpPr>
        <p:spPr>
          <a:xfrm>
            <a:off x="-1" y="-100768"/>
            <a:ext cx="43891200" cy="5203200"/>
          </a:xfrm>
          <a:prstGeom prst="rect">
            <a:avLst/>
          </a:prstGeom>
          <a:solidFill>
            <a:srgbClr val="071D49"/>
          </a:solidFill>
          <a:ln cap="flat" cmpd="sng" w="25400">
            <a:solidFill>
              <a:srgbClr val="071D49"/>
            </a:solidFill>
            <a:prstDash val="solid"/>
            <a:round/>
            <a:headEnd len="sm" w="sm" type="none"/>
            <a:tailEnd len="sm" w="sm" type="none"/>
          </a:ln>
          <a:effectLst>
            <a:outerShdw blurRad="63500" sx="102000" rotWithShape="0" algn="ctr" sy="1020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97"/>
              <a:buFont typeface="Arial"/>
              <a:buNone/>
            </a:pPr>
            <a:r>
              <a:rPr b="0" i="0" lang="en-US" sz="8597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g2785a4bdd29_0_0"/>
          <p:cNvSpPr txBox="1"/>
          <p:nvPr/>
        </p:nvSpPr>
        <p:spPr>
          <a:xfrm>
            <a:off x="4964112" y="3413549"/>
            <a:ext cx="33680400" cy="16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799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Hui, Joanna Chen, </a:t>
            </a:r>
            <a:r>
              <a:rPr lang="en-US" sz="4799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Jean Chen</a:t>
            </a:r>
            <a:endParaRPr b="0" baseline="30000" i="0" sz="4799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Rotman Research Institute, Baycrest Health Sciences, Toronto, Canada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g2785a4bdd29_0_0"/>
          <p:cNvSpPr txBox="1"/>
          <p:nvPr/>
        </p:nvSpPr>
        <p:spPr>
          <a:xfrm>
            <a:off x="6319231" y="199594"/>
            <a:ext cx="312876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Multivariate Analysis Using Co-Expression Network Modeling Identifies Specific 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Inflammation and Diffusion MRI Features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Major Depressive Disorder</a:t>
            </a:r>
            <a:endParaRPr b="1" sz="6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2785a4bdd29_0_0"/>
          <p:cNvSpPr txBox="1"/>
          <p:nvPr/>
        </p:nvSpPr>
        <p:spPr>
          <a:xfrm>
            <a:off x="264160" y="5414259"/>
            <a:ext cx="115581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/>
              <a:buNone/>
            </a:pPr>
            <a:r>
              <a:rPr b="1" lang="en-US" sz="4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g2785a4bdd29_0_0"/>
          <p:cNvSpPr txBox="1"/>
          <p:nvPr/>
        </p:nvSpPr>
        <p:spPr>
          <a:xfrm>
            <a:off x="264144" y="6473586"/>
            <a:ext cx="11615100" cy="3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sex-dependent modules of co-expressed genes associated with inflammatory biomarkers in MDD patients and healthy controls, elucidating shared and distinct networks underlying inflammation in depression.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Assess the correlation between inflammatory gene expression modules, clinical variables, and neuroimaging markers to elucidate the clinical relevance of immune dysregulation in MDD.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2785a4bdd29_0_0"/>
          <p:cNvSpPr txBox="1"/>
          <p:nvPr/>
        </p:nvSpPr>
        <p:spPr>
          <a:xfrm>
            <a:off x="12470014" y="5414259"/>
            <a:ext cx="310368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2785a4bdd29_0_0"/>
          <p:cNvSpPr txBox="1"/>
          <p:nvPr/>
        </p:nvSpPr>
        <p:spPr>
          <a:xfrm>
            <a:off x="12470048" y="6416900"/>
            <a:ext cx="11902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Canadian Biomarker Integration Network in Depression (CANBIND-1)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2785a4bdd29_0_0"/>
          <p:cNvSpPr txBox="1"/>
          <p:nvPr/>
        </p:nvSpPr>
        <p:spPr>
          <a:xfrm>
            <a:off x="343572" y="12315025"/>
            <a:ext cx="42969300" cy="785100"/>
          </a:xfrm>
          <a:prstGeom prst="rect">
            <a:avLst/>
          </a:prstGeom>
          <a:solidFill>
            <a:srgbClr val="071D49"/>
          </a:solidFill>
          <a:ln cap="flat" cmpd="sng" w="152400">
            <a:solidFill>
              <a:srgbClr val="071D49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en-US" sz="4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g2785a4bdd29_0_0"/>
          <p:cNvSpPr txBox="1"/>
          <p:nvPr/>
        </p:nvSpPr>
        <p:spPr>
          <a:xfrm>
            <a:off x="24688009" y="6416900"/>
            <a:ext cx="12437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Weighted Gene Co-expression Network Analysis (WGCNA)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g2785a4bdd29_0_0"/>
          <p:cNvPicPr preferRelativeResize="0"/>
          <p:nvPr/>
        </p:nvPicPr>
        <p:blipFill rotWithShape="1">
          <a:blip r:embed="rId3">
            <a:alphaModFix/>
          </a:blip>
          <a:srcRect b="0" l="0" r="0" t="7011"/>
          <a:stretch/>
        </p:blipFill>
        <p:spPr>
          <a:xfrm>
            <a:off x="38394275" y="869600"/>
            <a:ext cx="4397375" cy="3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2785a4bdd2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575" y="948613"/>
            <a:ext cx="6395075" cy="3197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2785a4bdd2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9725" y="10039450"/>
            <a:ext cx="3789616" cy="19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2785a4bdd2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16575" y="10269550"/>
            <a:ext cx="5469649" cy="14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g2785a4bdd29_0_0"/>
          <p:cNvSpPr/>
          <p:nvPr/>
        </p:nvSpPr>
        <p:spPr>
          <a:xfrm>
            <a:off x="15145950" y="9574725"/>
            <a:ext cx="2734500" cy="21591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D6E3BC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3" name="Google Shape;473;g2785a4bdd29_0_0"/>
          <p:cNvGrpSpPr/>
          <p:nvPr/>
        </p:nvGrpSpPr>
        <p:grpSpPr>
          <a:xfrm>
            <a:off x="15155855" y="9565051"/>
            <a:ext cx="2734477" cy="720000"/>
            <a:chOff x="15989938" y="11090075"/>
            <a:chExt cx="2118600" cy="720000"/>
          </a:xfrm>
        </p:grpSpPr>
        <p:sp>
          <p:nvSpPr>
            <p:cNvPr id="474" name="Google Shape;474;g2785a4bdd29_0_0"/>
            <p:cNvSpPr/>
            <p:nvPr/>
          </p:nvSpPr>
          <p:spPr>
            <a:xfrm>
              <a:off x="15989938" y="11090075"/>
              <a:ext cx="2118600" cy="720000"/>
            </a:xfrm>
            <a:prstGeom prst="roundRect">
              <a:avLst>
                <a:gd fmla="val 16667" name="adj"/>
              </a:avLst>
            </a:prstGeom>
            <a:solidFill>
              <a:srgbClr val="EAF1DD"/>
            </a:solidFill>
            <a:ln cap="flat" cmpd="sng" w="25400">
              <a:solidFill>
                <a:srgbClr val="EAF1D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g2785a4bdd29_0_0"/>
            <p:cNvSpPr txBox="1"/>
            <p:nvPr/>
          </p:nvSpPr>
          <p:spPr>
            <a:xfrm>
              <a:off x="15989938" y="11175456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Molecular</a:t>
              </a:r>
              <a:endParaRPr/>
            </a:p>
          </p:txBody>
        </p:sp>
      </p:grpSp>
      <p:grpSp>
        <p:nvGrpSpPr>
          <p:cNvPr id="476" name="Google Shape;476;g2785a4bdd29_0_0"/>
          <p:cNvGrpSpPr/>
          <p:nvPr/>
        </p:nvGrpSpPr>
        <p:grpSpPr>
          <a:xfrm>
            <a:off x="18164115" y="9569886"/>
            <a:ext cx="2995258" cy="2217897"/>
            <a:chOff x="18164006" y="10914317"/>
            <a:chExt cx="2873700" cy="2163380"/>
          </a:xfrm>
        </p:grpSpPr>
        <p:sp>
          <p:nvSpPr>
            <p:cNvPr id="477" name="Google Shape;477;g2785a4bdd29_0_0"/>
            <p:cNvSpPr/>
            <p:nvPr/>
          </p:nvSpPr>
          <p:spPr>
            <a:xfrm>
              <a:off x="18204148" y="10918597"/>
              <a:ext cx="2794200" cy="21591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78" name="Google Shape;478;g2785a4bdd29_0_0"/>
            <p:cNvGrpSpPr/>
            <p:nvPr/>
          </p:nvGrpSpPr>
          <p:grpSpPr>
            <a:xfrm>
              <a:off x="18164006" y="10914317"/>
              <a:ext cx="2873700" cy="718200"/>
              <a:chOff x="18560286" y="11074585"/>
              <a:chExt cx="2873700" cy="718200"/>
            </a:xfrm>
          </p:grpSpPr>
          <p:sp>
            <p:nvSpPr>
              <p:cNvPr id="479" name="Google Shape;479;g2785a4bdd29_0_0"/>
              <p:cNvSpPr/>
              <p:nvPr/>
            </p:nvSpPr>
            <p:spPr>
              <a:xfrm>
                <a:off x="18599690" y="11074585"/>
                <a:ext cx="27948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0" name="Google Shape;480;g2785a4bdd29_0_0"/>
              <p:cNvSpPr txBox="1"/>
              <p:nvPr/>
            </p:nvSpPr>
            <p:spPr>
              <a:xfrm>
                <a:off x="18560286" y="11140715"/>
                <a:ext cx="2873700" cy="570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Clinical</a:t>
                </a:r>
                <a:endParaRPr/>
              </a:p>
            </p:txBody>
          </p:sp>
        </p:grpSp>
      </p:grpSp>
      <p:grpSp>
        <p:nvGrpSpPr>
          <p:cNvPr id="481" name="Google Shape;481;g2785a4bdd29_0_0"/>
          <p:cNvGrpSpPr/>
          <p:nvPr/>
        </p:nvGrpSpPr>
        <p:grpSpPr>
          <a:xfrm>
            <a:off x="21353007" y="9566521"/>
            <a:ext cx="2734609" cy="2159019"/>
            <a:chOff x="21306326" y="10910867"/>
            <a:chExt cx="4029780" cy="2176650"/>
          </a:xfrm>
        </p:grpSpPr>
        <p:sp>
          <p:nvSpPr>
            <p:cNvPr id="482" name="Google Shape;482;g2785a4bdd29_0_0"/>
            <p:cNvSpPr/>
            <p:nvPr/>
          </p:nvSpPr>
          <p:spPr>
            <a:xfrm>
              <a:off x="21314050" y="10914317"/>
              <a:ext cx="4019700" cy="2173200"/>
            </a:xfrm>
            <a:prstGeom prst="roundRect">
              <a:avLst>
                <a:gd fmla="val 16667" name="adj"/>
              </a:avLst>
            </a:prstGeom>
            <a:noFill/>
            <a:ln cap="flat" cmpd="sng" w="25400">
              <a:solidFill>
                <a:srgbClr val="D6E3B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83" name="Google Shape;483;g2785a4bdd29_0_0"/>
            <p:cNvGrpSpPr/>
            <p:nvPr/>
          </p:nvGrpSpPr>
          <p:grpSpPr>
            <a:xfrm>
              <a:off x="21306326" y="10910867"/>
              <a:ext cx="4029780" cy="718200"/>
              <a:chOff x="21945600" y="11036552"/>
              <a:chExt cx="4029780" cy="718200"/>
            </a:xfrm>
          </p:grpSpPr>
          <p:sp>
            <p:nvSpPr>
              <p:cNvPr id="484" name="Google Shape;484;g2785a4bdd29_0_0"/>
              <p:cNvSpPr/>
              <p:nvPr/>
            </p:nvSpPr>
            <p:spPr>
              <a:xfrm>
                <a:off x="21945600" y="11036552"/>
                <a:ext cx="4027500" cy="718200"/>
              </a:xfrm>
              <a:prstGeom prst="roundRect">
                <a:avLst>
                  <a:gd fmla="val 16667" name="adj"/>
                </a:avLst>
              </a:prstGeom>
              <a:solidFill>
                <a:srgbClr val="EAF1DD"/>
              </a:solidFill>
              <a:ln cap="flat" cmpd="sng" w="25400">
                <a:solidFill>
                  <a:srgbClr val="EAF1D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32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85" name="Google Shape;485;g2785a4bdd29_0_0"/>
              <p:cNvSpPr txBox="1"/>
              <p:nvPr/>
            </p:nvSpPr>
            <p:spPr>
              <a:xfrm>
                <a:off x="21947880" y="11133285"/>
                <a:ext cx="4027500" cy="58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3200">
                    <a:latin typeface="Calibri"/>
                    <a:ea typeface="Calibri"/>
                    <a:cs typeface="Calibri"/>
                    <a:sym typeface="Calibri"/>
                  </a:rPr>
                  <a:t>Imaging</a:t>
                </a:r>
                <a:endParaRPr/>
              </a:p>
            </p:txBody>
          </p:sp>
        </p:grpSp>
      </p:grpSp>
      <p:sp>
        <p:nvSpPr>
          <p:cNvPr id="486" name="Google Shape;486;g2785a4bdd29_0_0"/>
          <p:cNvSpPr txBox="1"/>
          <p:nvPr/>
        </p:nvSpPr>
        <p:spPr>
          <a:xfrm>
            <a:off x="15119350" y="10415231"/>
            <a:ext cx="2734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29 cytokines &amp; chemokines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785a4bdd29_0_0"/>
          <p:cNvSpPr txBox="1"/>
          <p:nvPr/>
        </p:nvSpPr>
        <p:spPr>
          <a:xfrm>
            <a:off x="18281733" y="10405625"/>
            <a:ext cx="2751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11 depression subcomponents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785a4bdd29_0_0"/>
          <p:cNvSpPr txBox="1"/>
          <p:nvPr/>
        </p:nvSpPr>
        <p:spPr>
          <a:xfrm>
            <a:off x="21342725" y="10458100"/>
            <a:ext cx="273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Calibri"/>
                <a:ea typeface="Calibri"/>
                <a:cs typeface="Calibri"/>
                <a:sym typeface="Calibri"/>
              </a:rPr>
              <a:t>4 diffusion MRI parameters</a:t>
            </a:r>
            <a:endParaRPr sz="3000"/>
          </a:p>
        </p:txBody>
      </p:sp>
      <p:grpSp>
        <p:nvGrpSpPr>
          <p:cNvPr id="489" name="Google Shape;489;g2785a4bdd29_0_0"/>
          <p:cNvGrpSpPr/>
          <p:nvPr/>
        </p:nvGrpSpPr>
        <p:grpSpPr>
          <a:xfrm>
            <a:off x="12733437" y="9566976"/>
            <a:ext cx="2134200" cy="718200"/>
            <a:chOff x="13338279" y="10915407"/>
            <a:chExt cx="2134200" cy="718200"/>
          </a:xfrm>
        </p:grpSpPr>
        <p:sp>
          <p:nvSpPr>
            <p:cNvPr id="490" name="Google Shape;490;g2785a4bdd29_0_0"/>
            <p:cNvSpPr/>
            <p:nvPr/>
          </p:nvSpPr>
          <p:spPr>
            <a:xfrm>
              <a:off x="13338279" y="10915407"/>
              <a:ext cx="2134200" cy="7182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C2D59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g2785a4bdd29_0_0"/>
            <p:cNvSpPr txBox="1"/>
            <p:nvPr/>
          </p:nvSpPr>
          <p:spPr>
            <a:xfrm>
              <a:off x="13346095" y="10960724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Modalities</a:t>
              </a:r>
              <a:endParaRPr/>
            </a:p>
          </p:txBody>
        </p:sp>
      </p:grpSp>
      <p:sp>
        <p:nvSpPr>
          <p:cNvPr id="492" name="Google Shape;492;g2785a4bdd29_0_0"/>
          <p:cNvSpPr/>
          <p:nvPr/>
        </p:nvSpPr>
        <p:spPr>
          <a:xfrm>
            <a:off x="15151750" y="7140950"/>
            <a:ext cx="4397400" cy="768300"/>
          </a:xfrm>
          <a:prstGeom prst="roundRect">
            <a:avLst>
              <a:gd fmla="val 16667" name="adj"/>
            </a:avLst>
          </a:prstGeom>
          <a:solidFill>
            <a:srgbClr val="FDE9D8"/>
          </a:solidFill>
          <a:ln cap="flat" cmpd="sng" w="25400">
            <a:solidFill>
              <a:srgbClr val="FDE9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2785a4bdd29_0_0"/>
          <p:cNvSpPr/>
          <p:nvPr/>
        </p:nvSpPr>
        <p:spPr>
          <a:xfrm>
            <a:off x="15156993" y="7312063"/>
            <a:ext cx="43974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2785a4bdd29_0_0"/>
          <p:cNvSpPr txBox="1"/>
          <p:nvPr/>
        </p:nvSpPr>
        <p:spPr>
          <a:xfrm>
            <a:off x="15356049" y="722787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MDD (n = 211)</a:t>
            </a:r>
            <a:endParaRPr/>
          </a:p>
        </p:txBody>
      </p:sp>
      <p:sp>
        <p:nvSpPr>
          <p:cNvPr id="495" name="Google Shape;495;g2785a4bdd29_0_0"/>
          <p:cNvSpPr/>
          <p:nvPr/>
        </p:nvSpPr>
        <p:spPr>
          <a:xfrm>
            <a:off x="20038182" y="7295900"/>
            <a:ext cx="4035300" cy="194520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rgbClr val="FDE9D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96" name="Google Shape;496;g2785a4bdd29_0_0"/>
          <p:cNvGrpSpPr/>
          <p:nvPr/>
        </p:nvGrpSpPr>
        <p:grpSpPr>
          <a:xfrm>
            <a:off x="20042013" y="7171875"/>
            <a:ext cx="4035061" cy="734700"/>
            <a:chOff x="18565642" y="8783383"/>
            <a:chExt cx="8769965" cy="734700"/>
          </a:xfrm>
        </p:grpSpPr>
        <p:sp>
          <p:nvSpPr>
            <p:cNvPr id="497" name="Google Shape;497;g2785a4bdd29_0_0"/>
            <p:cNvSpPr/>
            <p:nvPr/>
          </p:nvSpPr>
          <p:spPr>
            <a:xfrm>
              <a:off x="18607107" y="8783383"/>
              <a:ext cx="8728500" cy="734700"/>
            </a:xfrm>
            <a:prstGeom prst="roundRect">
              <a:avLst>
                <a:gd fmla="val 16667" name="adj"/>
              </a:avLst>
            </a:prstGeom>
            <a:solidFill>
              <a:srgbClr val="FDE9D8"/>
            </a:solidFill>
            <a:ln cap="flat" cmpd="sng" w="25400">
              <a:solidFill>
                <a:srgbClr val="FDE9D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g2785a4bdd29_0_0"/>
            <p:cNvSpPr txBox="1"/>
            <p:nvPr/>
          </p:nvSpPr>
          <p:spPr>
            <a:xfrm>
              <a:off x="18565642" y="8859633"/>
              <a:ext cx="87285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Control (n = 122)</a:t>
              </a:r>
              <a:endParaRPr/>
            </a:p>
          </p:txBody>
        </p:sp>
      </p:grpSp>
      <p:grpSp>
        <p:nvGrpSpPr>
          <p:cNvPr id="499" name="Google Shape;499;g2785a4bdd29_0_0"/>
          <p:cNvGrpSpPr/>
          <p:nvPr/>
        </p:nvGrpSpPr>
        <p:grpSpPr>
          <a:xfrm>
            <a:off x="12733437" y="7136517"/>
            <a:ext cx="2139419" cy="772800"/>
            <a:chOff x="13343037" y="8748037"/>
            <a:chExt cx="2139419" cy="772800"/>
          </a:xfrm>
        </p:grpSpPr>
        <p:sp>
          <p:nvSpPr>
            <p:cNvPr id="500" name="Google Shape;500;g2785a4bdd29_0_0"/>
            <p:cNvSpPr/>
            <p:nvPr/>
          </p:nvSpPr>
          <p:spPr>
            <a:xfrm>
              <a:off x="13343037" y="8748037"/>
              <a:ext cx="2134200" cy="7728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25400">
              <a:solidFill>
                <a:srgbClr val="FABF8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2785a4bdd29_0_0"/>
            <p:cNvSpPr txBox="1"/>
            <p:nvPr/>
          </p:nvSpPr>
          <p:spPr>
            <a:xfrm>
              <a:off x="13363856" y="8826999"/>
              <a:ext cx="21186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Baseline</a:t>
              </a:r>
              <a:endParaRPr/>
            </a:p>
          </p:txBody>
        </p:sp>
      </p:grpSp>
      <p:sp>
        <p:nvSpPr>
          <p:cNvPr id="502" name="Google Shape;502;g2785a4bdd29_0_0"/>
          <p:cNvSpPr txBox="1"/>
          <p:nvPr/>
        </p:nvSpPr>
        <p:spPr>
          <a:xfrm>
            <a:off x="15404350" y="7997888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132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74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g2785a4bdd29_0_0"/>
          <p:cNvSpPr txBox="1"/>
          <p:nvPr/>
        </p:nvSpPr>
        <p:spPr>
          <a:xfrm>
            <a:off x="20204950" y="7997900"/>
            <a:ext cx="39423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65 Female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38 Male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g2785a4bdd29_0_0"/>
          <p:cNvSpPr/>
          <p:nvPr/>
        </p:nvSpPr>
        <p:spPr>
          <a:xfrm>
            <a:off x="24971825" y="7180775"/>
            <a:ext cx="4038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g2785a4bdd29_0_0"/>
          <p:cNvSpPr txBox="1"/>
          <p:nvPr/>
        </p:nvSpPr>
        <p:spPr>
          <a:xfrm>
            <a:off x="24971775" y="7255625"/>
            <a:ext cx="403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Coexpression network</a:t>
            </a:r>
            <a:endParaRPr/>
          </a:p>
        </p:txBody>
      </p:sp>
      <p:sp>
        <p:nvSpPr>
          <p:cNvPr id="506" name="Google Shape;506;g2785a4bdd29_0_0"/>
          <p:cNvSpPr/>
          <p:nvPr/>
        </p:nvSpPr>
        <p:spPr>
          <a:xfrm>
            <a:off x="29467575" y="7180775"/>
            <a:ext cx="47469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g2785a4bdd29_0_0"/>
          <p:cNvSpPr txBox="1"/>
          <p:nvPr/>
        </p:nvSpPr>
        <p:spPr>
          <a:xfrm>
            <a:off x="29467577" y="7255625"/>
            <a:ext cx="4746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Identify modules</a:t>
            </a:r>
            <a:endParaRPr/>
          </a:p>
        </p:txBody>
      </p:sp>
      <p:sp>
        <p:nvSpPr>
          <p:cNvPr id="508" name="Google Shape;508;g2785a4bdd29_0_0"/>
          <p:cNvSpPr/>
          <p:nvPr/>
        </p:nvSpPr>
        <p:spPr>
          <a:xfrm>
            <a:off x="34633625" y="7180775"/>
            <a:ext cx="8801400" cy="734700"/>
          </a:xfrm>
          <a:prstGeom prst="roundRect">
            <a:avLst>
              <a:gd fmla="val 16667" name="adj"/>
            </a:avLst>
          </a:prstGeom>
          <a:solidFill>
            <a:srgbClr val="DAE5F1"/>
          </a:solidFill>
          <a:ln cap="flat" cmpd="sng" w="25400">
            <a:solidFill>
              <a:srgbClr val="DAE5F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785a4bdd29_0_0"/>
          <p:cNvSpPr txBox="1"/>
          <p:nvPr/>
        </p:nvSpPr>
        <p:spPr>
          <a:xfrm>
            <a:off x="34633725" y="7255625"/>
            <a:ext cx="880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latin typeface="Calibri"/>
                <a:ea typeface="Calibri"/>
                <a:cs typeface="Calibri"/>
                <a:sym typeface="Calibri"/>
              </a:rPr>
              <a:t>Relate to external traits</a:t>
            </a:r>
            <a:endParaRPr/>
          </a:p>
        </p:txBody>
      </p:sp>
      <p:pic>
        <p:nvPicPr>
          <p:cNvPr id="510" name="Google Shape;510;g2785a4bdd29_0_0"/>
          <p:cNvPicPr preferRelativeResize="0"/>
          <p:nvPr/>
        </p:nvPicPr>
        <p:blipFill rotWithShape="1">
          <a:blip r:embed="rId7">
            <a:alphaModFix/>
          </a:blip>
          <a:srcRect b="3020" l="32546" r="20237" t="29109"/>
          <a:stretch/>
        </p:blipFill>
        <p:spPr>
          <a:xfrm>
            <a:off x="25523952" y="8716399"/>
            <a:ext cx="2995349" cy="300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11" name="Google Shape;511;g2785a4bdd29_0_0"/>
          <p:cNvPicPr preferRelativeResize="0"/>
          <p:nvPr/>
        </p:nvPicPr>
        <p:blipFill rotWithShape="1">
          <a:blip r:embed="rId8">
            <a:alphaModFix/>
          </a:blip>
          <a:srcRect b="18617" l="11175" r="3645" t="9831"/>
          <a:stretch/>
        </p:blipFill>
        <p:spPr>
          <a:xfrm>
            <a:off x="29079650" y="8440950"/>
            <a:ext cx="5554076" cy="3000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12" name="Google Shape;512;g2785a4bdd29_0_0"/>
          <p:cNvGraphicFramePr/>
          <p:nvPr/>
        </p:nvGraphicFramePr>
        <p:xfrm>
          <a:off x="363190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B8A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D9EEB"/>
                    </a:solidFill>
                  </a:tcPr>
                </a:tc>
              </a:tr>
            </a:tbl>
          </a:graphicData>
        </a:graphic>
      </p:graphicFrame>
      <p:sp>
        <p:nvSpPr>
          <p:cNvPr id="513" name="Google Shape;513;g2785a4bdd29_0_0"/>
          <p:cNvSpPr txBox="1"/>
          <p:nvPr/>
        </p:nvSpPr>
        <p:spPr>
          <a:xfrm rot="-5400000">
            <a:off x="33314925" y="9434100"/>
            <a:ext cx="33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Genetic  Modules</a:t>
            </a:r>
            <a:endParaRPr sz="3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g2785a4bdd29_0_0"/>
          <p:cNvSpPr txBox="1"/>
          <p:nvPr/>
        </p:nvSpPr>
        <p:spPr>
          <a:xfrm>
            <a:off x="360044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Depression components</a:t>
            </a:r>
            <a:endParaRPr sz="1200"/>
          </a:p>
        </p:txBody>
      </p:sp>
      <p:graphicFrame>
        <p:nvGraphicFramePr>
          <p:cNvPr id="515" name="Google Shape;515;g2785a4bdd29_0_0"/>
          <p:cNvGraphicFramePr/>
          <p:nvPr/>
        </p:nvGraphicFramePr>
        <p:xfrm>
          <a:off x="35480850" y="812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382850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16" name="Google Shape;516;g2785a4bdd29_0_0"/>
          <p:cNvGraphicFramePr/>
          <p:nvPr/>
        </p:nvGraphicFramePr>
        <p:xfrm>
          <a:off x="40002788" y="814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{BF9925C0-9713-4E3B-A5DA-8C553C1A8F47}</a:tableStyleId>
              </a:tblPr>
              <a:tblGrid>
                <a:gridCol w="657025"/>
                <a:gridCol w="657025"/>
                <a:gridCol w="657025"/>
                <a:gridCol w="657025"/>
                <a:gridCol w="657025"/>
              </a:tblGrid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  <a:tr h="660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9DAF8"/>
                    </a:solidFill>
                  </a:tcPr>
                </a:tc>
              </a:tr>
            </a:tbl>
          </a:graphicData>
        </a:graphic>
      </p:graphicFrame>
      <p:sp>
        <p:nvSpPr>
          <p:cNvPr id="517" name="Google Shape;517;g2785a4bdd29_0_0"/>
          <p:cNvSpPr txBox="1"/>
          <p:nvPr/>
        </p:nvSpPr>
        <p:spPr>
          <a:xfrm>
            <a:off x="40002800" y="11416950"/>
            <a:ext cx="328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MRI measures</a:t>
            </a:r>
            <a:endParaRPr sz="1200"/>
          </a:p>
        </p:txBody>
      </p:sp>
      <p:sp>
        <p:nvSpPr>
          <p:cNvPr id="518" name="Google Shape;518;g2785a4bdd29_0_0"/>
          <p:cNvSpPr txBox="1"/>
          <p:nvPr/>
        </p:nvSpPr>
        <p:spPr>
          <a:xfrm>
            <a:off x="30060825" y="11416950"/>
            <a:ext cx="403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Inflammatory markers</a:t>
            </a:r>
            <a:endParaRPr sz="1200"/>
          </a:p>
        </p:txBody>
      </p:sp>
      <p:sp>
        <p:nvSpPr>
          <p:cNvPr id="519" name="Google Shape;519;g2785a4bdd29_0_0"/>
          <p:cNvSpPr txBox="1"/>
          <p:nvPr/>
        </p:nvSpPr>
        <p:spPr>
          <a:xfrm>
            <a:off x="25946025" y="806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520" name="Google Shape;520;g2785a4bdd29_0_0"/>
          <p:cNvSpPr txBox="1"/>
          <p:nvPr/>
        </p:nvSpPr>
        <p:spPr>
          <a:xfrm rot="-5400000">
            <a:off x="24041025" y="98929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Participants</a:t>
            </a:r>
            <a:endParaRPr sz="1200"/>
          </a:p>
        </p:txBody>
      </p:sp>
      <p:sp>
        <p:nvSpPr>
          <p:cNvPr id="521" name="Google Shape;521;g2785a4bdd29_0_0"/>
          <p:cNvSpPr txBox="1"/>
          <p:nvPr/>
        </p:nvSpPr>
        <p:spPr>
          <a:xfrm>
            <a:off x="264150" y="25597225"/>
            <a:ext cx="12554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2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Inflammatory modules d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et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ected by WGCNA.</a:t>
            </a:r>
            <a:endParaRPr b="1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2" name="Google Shape;522;g2785a4bdd29_0_0"/>
          <p:cNvGrpSpPr/>
          <p:nvPr/>
        </p:nvGrpSpPr>
        <p:grpSpPr>
          <a:xfrm>
            <a:off x="1300100" y="20702325"/>
            <a:ext cx="10579200" cy="4656600"/>
            <a:chOff x="1300100" y="20626125"/>
            <a:chExt cx="10579200" cy="4656600"/>
          </a:xfrm>
        </p:grpSpPr>
        <p:sp>
          <p:nvSpPr>
            <p:cNvPr id="523" name="Google Shape;523;g2785a4bdd29_0_0"/>
            <p:cNvSpPr/>
            <p:nvPr/>
          </p:nvSpPr>
          <p:spPr>
            <a:xfrm>
              <a:off x="1300100" y="20626125"/>
              <a:ext cx="10579200" cy="4656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g2785a4bdd29_0_0"/>
            <p:cNvSpPr txBox="1"/>
            <p:nvPr/>
          </p:nvSpPr>
          <p:spPr>
            <a:xfrm>
              <a:off x="1998325" y="20956575"/>
              <a:ext cx="9267900" cy="403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b="1" sz="3200"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134F5C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Turquoise</a:t>
              </a:r>
              <a:r>
                <a:rPr lang="en-US" sz="3200">
                  <a:solidFill>
                    <a:srgbClr val="134F5C"/>
                  </a:solidFill>
                  <a:latin typeface="Calibri"/>
                  <a:ea typeface="Calibri"/>
                  <a:cs typeface="Calibri"/>
                  <a:sym typeface="Calibri"/>
                </a:rPr>
                <a:t>: IL2, IL5, IL6, IL8, IL12, G-CSF, MIP-1a, VEGF</a:t>
              </a:r>
              <a:endParaRPr sz="3200">
                <a:solidFill>
                  <a:srgbClr val="134F5C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BF9000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Yellow</a:t>
              </a:r>
              <a:r>
                <a:rPr lang="en-US" sz="3200">
                  <a:solidFill>
                    <a:srgbClr val="BF9000"/>
                  </a:solidFill>
                  <a:latin typeface="Calibri"/>
                  <a:ea typeface="Calibri"/>
                  <a:cs typeface="Calibri"/>
                  <a:sym typeface="Calibri"/>
                </a:rPr>
                <a:t>: IL4, Eotaxin, IL7</a:t>
              </a:r>
              <a:endParaRPr sz="3200">
                <a:solidFill>
                  <a:srgbClr val="BF9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783F04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Brown</a:t>
              </a:r>
              <a:r>
                <a:rPr lang="en-US" sz="3200">
                  <a:solidFill>
                    <a:srgbClr val="783F04"/>
                  </a:solidFill>
                  <a:latin typeface="Calibri"/>
                  <a:ea typeface="Calibri"/>
                  <a:cs typeface="Calibri"/>
                  <a:sym typeface="Calibri"/>
                </a:rPr>
                <a:t>: IL9, MIP-1b, RANTES, TNFa </a:t>
              </a:r>
              <a:endParaRPr sz="3200">
                <a:solidFill>
                  <a:srgbClr val="783F04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C78D8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Blue</a:t>
              </a:r>
              <a:r>
                <a:rPr lang="en-US" sz="32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: IL1b, IL10, IL13, GM-CSF</a:t>
              </a:r>
              <a:endParaRPr sz="32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38761D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Green</a:t>
              </a:r>
              <a:r>
                <a:rPr lang="en-US" sz="3200">
                  <a:solidFill>
                    <a:srgbClr val="38761D"/>
                  </a:solidFill>
                  <a:latin typeface="Calibri"/>
                  <a:ea typeface="Calibri"/>
                  <a:cs typeface="Calibri"/>
                  <a:sym typeface="Calibri"/>
                </a:rPr>
                <a:t>: IL17, FGF, PDGF</a:t>
              </a:r>
              <a:endParaRPr sz="3200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431800" lvl="0" marL="457200" rtl="0" algn="l"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ts val="3200"/>
                <a:buFont typeface="Calibri"/>
                <a:buChar char="●"/>
              </a:pPr>
              <a:r>
                <a:rPr b="1" lang="en-US" sz="3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Grey</a:t>
              </a:r>
              <a:r>
                <a:rPr lang="en-US" sz="3200">
                  <a:solidFill>
                    <a:srgbClr val="666666"/>
                  </a:solidFill>
                  <a:latin typeface="Calibri"/>
                  <a:ea typeface="Calibri"/>
                  <a:cs typeface="Calibri"/>
                  <a:sym typeface="Calibri"/>
                </a:rPr>
                <a:t>: IFABP, CRP, IL1ra, IL15, IFN, IP10, MCP</a:t>
              </a:r>
              <a:endParaRPr sz="3200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5" name="Google Shape;525;g2785a4bdd29_0_0"/>
          <p:cNvPicPr preferRelativeResize="0"/>
          <p:nvPr/>
        </p:nvPicPr>
        <p:blipFill rotWithShape="1">
          <a:blip r:embed="rId9">
            <a:alphaModFix/>
          </a:blip>
          <a:srcRect b="13892" l="6835" r="6749" t="17061"/>
          <a:stretch/>
        </p:blipFill>
        <p:spPr>
          <a:xfrm>
            <a:off x="1300100" y="13430488"/>
            <a:ext cx="10579151" cy="5916984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g2785a4bdd29_0_0"/>
          <p:cNvSpPr txBox="1"/>
          <p:nvPr/>
        </p:nvSpPr>
        <p:spPr>
          <a:xfrm rot="-5400000">
            <a:off x="12905600" y="15624575"/>
            <a:ext cx="3429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</a:t>
            </a:r>
            <a:endParaRPr sz="1200"/>
          </a:p>
        </p:txBody>
      </p:sp>
      <p:sp>
        <p:nvSpPr>
          <p:cNvPr id="527" name="Google Shape;527;g2785a4bdd29_0_0"/>
          <p:cNvSpPr txBox="1"/>
          <p:nvPr/>
        </p:nvSpPr>
        <p:spPr>
          <a:xfrm rot="-5400000">
            <a:off x="12748708" y="19617063"/>
            <a:ext cx="3742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</a:t>
            </a:r>
            <a:endParaRPr sz="1200"/>
          </a:p>
        </p:txBody>
      </p:sp>
      <p:sp>
        <p:nvSpPr>
          <p:cNvPr id="528" name="Google Shape;528;g2785a4bdd29_0_0"/>
          <p:cNvSpPr txBox="1"/>
          <p:nvPr/>
        </p:nvSpPr>
        <p:spPr>
          <a:xfrm rot="-5400000">
            <a:off x="12855950" y="23347325"/>
            <a:ext cx="352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</a:t>
            </a:r>
            <a:endParaRPr sz="1200"/>
          </a:p>
        </p:txBody>
      </p:sp>
      <p:sp>
        <p:nvSpPr>
          <p:cNvPr id="529" name="Google Shape;529;g2785a4bdd29_0_0"/>
          <p:cNvSpPr txBox="1"/>
          <p:nvPr/>
        </p:nvSpPr>
        <p:spPr>
          <a:xfrm rot="-5400000">
            <a:off x="12867500" y="27054575"/>
            <a:ext cx="3505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</a:t>
            </a:r>
            <a:endParaRPr sz="1200"/>
          </a:p>
        </p:txBody>
      </p:sp>
      <p:pic>
        <p:nvPicPr>
          <p:cNvPr id="530" name="Google Shape;530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915625" y="14465075"/>
            <a:ext cx="1521258" cy="32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39624017" y="14664102"/>
            <a:ext cx="3437784" cy="2864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84550" y="14561526"/>
            <a:ext cx="1588175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28278085" y="14604185"/>
            <a:ext cx="3589016" cy="2807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g2785a4bdd29_0_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952822" y="14664099"/>
            <a:ext cx="3410179" cy="2864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267613" y="14421400"/>
            <a:ext cx="1569917" cy="326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g2785a4bdd29_0_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65837" y="14609735"/>
            <a:ext cx="3415313" cy="279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g2785a4bdd29_0_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0908950" y="14526225"/>
            <a:ext cx="1572288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g2785a4bdd29_0_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6988024" y="14600708"/>
            <a:ext cx="3533125" cy="274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g2785a4bdd29_0_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15242200" y="14437837"/>
            <a:ext cx="1563445" cy="3140099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785a4bdd29_0_0"/>
          <p:cNvSpPr txBox="1"/>
          <p:nvPr/>
        </p:nvSpPr>
        <p:spPr>
          <a:xfrm rot="-5400000">
            <a:off x="13022025" y="21474150"/>
            <a:ext cx="2139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MDD</a:t>
            </a:r>
            <a:endParaRPr sz="1200"/>
          </a:p>
        </p:txBody>
      </p:sp>
      <p:pic>
        <p:nvPicPr>
          <p:cNvPr id="541" name="Google Shape;541;g2785a4bdd29_0_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6979949" y="18296124"/>
            <a:ext cx="3589025" cy="2732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2785a4bdd29_0_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5233824" y="18216975"/>
            <a:ext cx="1580205" cy="30422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g2785a4bdd29_0_0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2529375" y="18496487"/>
            <a:ext cx="3589025" cy="27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79325" y="18489450"/>
            <a:ext cx="1588175" cy="2774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g2785a4bdd29_0_0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8255575" y="18488267"/>
            <a:ext cx="3533124" cy="2721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584675" y="18413000"/>
            <a:ext cx="1588175" cy="3042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g2785a4bdd29_0_0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33917075" y="18350825"/>
            <a:ext cx="3589025" cy="272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g2785a4bdd29_0_0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2302000" y="18413250"/>
            <a:ext cx="1588175" cy="2676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785a4bdd29_0_0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9647711" y="18479135"/>
            <a:ext cx="3118889" cy="2667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g2785a4bdd29_0_0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7943500" y="18514475"/>
            <a:ext cx="1479150" cy="26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g2785a4bdd29_0_0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9552809" y="22244112"/>
            <a:ext cx="3382891" cy="2626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938400" y="22173950"/>
            <a:ext cx="1467650" cy="262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g2785a4bdd29_0_0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3887791" y="22367236"/>
            <a:ext cx="3469297" cy="255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2244637" y="22075450"/>
            <a:ext cx="1643154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g2785a4bdd29_0_0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28461819" y="22306382"/>
            <a:ext cx="3250681" cy="2480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68300" y="22075450"/>
            <a:ext cx="1676327" cy="314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785a4bdd29_0_0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22516600" y="22244135"/>
            <a:ext cx="3601800" cy="2825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0849625" y="22162875"/>
            <a:ext cx="1611700" cy="280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g2785a4bdd29_0_0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16917106" y="22369789"/>
            <a:ext cx="3505918" cy="264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5286725" y="22053725"/>
            <a:ext cx="1568789" cy="30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6633575" y="25835814"/>
            <a:ext cx="1554325" cy="314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28352391" y="25908630"/>
            <a:ext cx="3512509" cy="2756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g2785a4bdd29_0_0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9464957" y="26144362"/>
            <a:ext cx="3555305" cy="2574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g2785a4bdd29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786012" y="25924125"/>
            <a:ext cx="1620030" cy="300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g2785a4bdd29_0_0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32302000" y="26045925"/>
            <a:ext cx="1527600" cy="30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g2785a4bdd29_0_0"/>
          <p:cNvPicPr preferRelativeResize="0"/>
          <p:nvPr/>
        </p:nvPicPr>
        <p:blipFill rotWithShape="1">
          <a:blip r:embed="rId11">
            <a:alphaModFix/>
          </a:blip>
          <a:srcRect b="9779" l="17857" r="0" t="0"/>
          <a:stretch/>
        </p:blipFill>
        <p:spPr>
          <a:xfrm>
            <a:off x="33987111" y="26102708"/>
            <a:ext cx="3452089" cy="2746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785a4bdd29_0_0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22649100" y="26133125"/>
            <a:ext cx="3469301" cy="2448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g2785a4bdd29_0_0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20867875" y="25869625"/>
            <a:ext cx="1610259" cy="29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g2785a4bdd29_0_0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16822062" y="25939953"/>
            <a:ext cx="3699100" cy="2858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g2785a4bdd29_0_0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15233836" y="25848286"/>
            <a:ext cx="1588239" cy="3042199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g2785a4bdd29_0_0"/>
          <p:cNvSpPr txBox="1"/>
          <p:nvPr/>
        </p:nvSpPr>
        <p:spPr>
          <a:xfrm>
            <a:off x="14979800" y="29529513"/>
            <a:ext cx="10264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CDI: Correlation diffusion index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FWF: Free water fraction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FAt: Free water corrected fractional anisotropy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MDt: free water corrected mean diffusivity </a:t>
            </a:r>
            <a:endParaRPr sz="3200"/>
          </a:p>
        </p:txBody>
      </p:sp>
      <p:sp>
        <p:nvSpPr>
          <p:cNvPr id="572" name="Google Shape;572;g2785a4bdd29_0_0"/>
          <p:cNvSpPr txBox="1"/>
          <p:nvPr/>
        </p:nvSpPr>
        <p:spPr>
          <a:xfrm>
            <a:off x="14976850" y="31845625"/>
            <a:ext cx="18336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4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 Diffusion tensor imaging correlates with inflammatory modules of depression.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73" name="Google Shape;573;g2785a4bdd29_0_0"/>
          <p:cNvGrpSpPr/>
          <p:nvPr/>
        </p:nvGrpSpPr>
        <p:grpSpPr>
          <a:xfrm>
            <a:off x="520125" y="26866175"/>
            <a:ext cx="11769051" cy="4724675"/>
            <a:chOff x="367725" y="26180375"/>
            <a:chExt cx="11769051" cy="4724675"/>
          </a:xfrm>
        </p:grpSpPr>
        <p:grpSp>
          <p:nvGrpSpPr>
            <p:cNvPr id="574" name="Google Shape;574;g2785a4bdd29_0_0"/>
            <p:cNvGrpSpPr/>
            <p:nvPr/>
          </p:nvGrpSpPr>
          <p:grpSpPr>
            <a:xfrm>
              <a:off x="1036397" y="26180375"/>
              <a:ext cx="11100380" cy="4724675"/>
              <a:chOff x="31950225" y="13682800"/>
              <a:chExt cx="11247725" cy="4724675"/>
            </a:xfrm>
          </p:grpSpPr>
          <p:pic>
            <p:nvPicPr>
              <p:cNvPr id="575" name="Google Shape;575;g2785a4bdd29_0_0"/>
              <p:cNvPicPr preferRelativeResize="0"/>
              <p:nvPr/>
            </p:nvPicPr>
            <p:blipFill>
              <a:blip r:embed="rId36">
                <a:alphaModFix/>
              </a:blip>
              <a:stretch>
                <a:fillRect/>
              </a:stretch>
            </p:blipFill>
            <p:spPr>
              <a:xfrm>
                <a:off x="32568050" y="13682800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6" name="Google Shape;576;g2785a4bdd29_0_0"/>
              <p:cNvPicPr preferRelativeResize="0"/>
              <p:nvPr/>
            </p:nvPicPr>
            <p:blipFill>
              <a:blip r:embed="rId37">
                <a:alphaModFix/>
              </a:blip>
              <a:stretch>
                <a:fillRect/>
              </a:stretch>
            </p:blipFill>
            <p:spPr>
              <a:xfrm>
                <a:off x="32568050" y="1491997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7" name="Google Shape;577;g2785a4bdd29_0_0"/>
              <p:cNvPicPr preferRelativeResize="0"/>
              <p:nvPr/>
            </p:nvPicPr>
            <p:blipFill>
              <a:blip r:embed="rId38">
                <a:alphaModFix/>
              </a:blip>
              <a:stretch>
                <a:fillRect/>
              </a:stretch>
            </p:blipFill>
            <p:spPr>
              <a:xfrm>
                <a:off x="32568050" y="1613202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78" name="Google Shape;578;g2785a4bdd29_0_0"/>
              <p:cNvPicPr preferRelativeResize="0"/>
              <p:nvPr/>
            </p:nvPicPr>
            <p:blipFill>
              <a:blip r:embed="rId39">
                <a:alphaModFix/>
              </a:blip>
              <a:stretch>
                <a:fillRect/>
              </a:stretch>
            </p:blipFill>
            <p:spPr>
              <a:xfrm>
                <a:off x="32568050" y="17330175"/>
                <a:ext cx="10629900" cy="1077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79" name="Google Shape;579;g2785a4bdd29_0_0"/>
              <p:cNvSpPr txBox="1"/>
              <p:nvPr/>
            </p:nvSpPr>
            <p:spPr>
              <a:xfrm rot="-5400000">
                <a:off x="31908075" y="13941600"/>
                <a:ext cx="7392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CDI</a:t>
                </a:r>
                <a:endParaRPr sz="1200"/>
              </a:p>
            </p:txBody>
          </p:sp>
          <p:sp>
            <p:nvSpPr>
              <p:cNvPr id="580" name="Google Shape;580;g2785a4bdd29_0_0"/>
              <p:cNvSpPr txBox="1"/>
              <p:nvPr/>
            </p:nvSpPr>
            <p:spPr>
              <a:xfrm rot="-5400000">
                <a:off x="31838175" y="15154625"/>
                <a:ext cx="8790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FWF</a:t>
                </a:r>
                <a:endParaRPr sz="1200"/>
              </a:p>
            </p:txBody>
          </p:sp>
          <p:sp>
            <p:nvSpPr>
              <p:cNvPr id="581" name="Google Shape;581;g2785a4bdd29_0_0"/>
              <p:cNvSpPr txBox="1"/>
              <p:nvPr/>
            </p:nvSpPr>
            <p:spPr>
              <a:xfrm rot="-5400000">
                <a:off x="31727475" y="16256050"/>
                <a:ext cx="11004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FAt</a:t>
                </a:r>
                <a:endParaRPr sz="1200"/>
              </a:p>
            </p:txBody>
          </p:sp>
          <p:sp>
            <p:nvSpPr>
              <p:cNvPr id="582" name="Google Shape;582;g2785a4bdd29_0_0"/>
              <p:cNvSpPr txBox="1"/>
              <p:nvPr/>
            </p:nvSpPr>
            <p:spPr>
              <a:xfrm rot="-5400000">
                <a:off x="31587825" y="17386400"/>
                <a:ext cx="1379700" cy="65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30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MDt</a:t>
                </a:r>
                <a:endParaRPr sz="1200"/>
              </a:p>
            </p:txBody>
          </p:sp>
        </p:grpSp>
        <p:sp>
          <p:nvSpPr>
            <p:cNvPr id="583" name="Google Shape;583;g2785a4bdd29_0_0"/>
            <p:cNvSpPr txBox="1"/>
            <p:nvPr/>
          </p:nvSpPr>
          <p:spPr>
            <a:xfrm rot="-5400000">
              <a:off x="-378675" y="28315625"/>
              <a:ext cx="21393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MDD</a:t>
              </a:r>
              <a:endParaRPr sz="1200"/>
            </a:p>
          </p:txBody>
        </p:sp>
      </p:grpSp>
      <p:sp>
        <p:nvSpPr>
          <p:cNvPr id="584" name="Google Shape;584;g2785a4bdd29_0_0"/>
          <p:cNvSpPr txBox="1"/>
          <p:nvPr/>
        </p:nvSpPr>
        <p:spPr>
          <a:xfrm>
            <a:off x="270250" y="31845625"/>
            <a:ext cx="13300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Calibri"/>
                <a:ea typeface="Calibri"/>
                <a:cs typeface="Calibri"/>
                <a:sym typeface="Calibri"/>
              </a:rPr>
              <a:t>Figure 3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Module-Trait correlations for MRI.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&gt;0. White: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=0. Blue: r</a:t>
            </a:r>
            <a:r>
              <a:rPr baseline="30000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&lt;0. Grey: missing values.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785a4bdd29_0_0"/>
          <p:cNvSpPr txBox="1"/>
          <p:nvPr/>
        </p:nvSpPr>
        <p:spPr>
          <a:xfrm>
            <a:off x="207000" y="19193325"/>
            <a:ext cx="12526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Figure 1. Mechanisms of Neuroinflammation [1].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Red: pro-inflammatory. Blue: anti-inflammatory. Green: both pro- and anti-inflammatory.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6" name="Google Shape;586;g2785a4bdd29_0_0"/>
          <p:cNvGrpSpPr/>
          <p:nvPr/>
        </p:nvGrpSpPr>
        <p:grpSpPr>
          <a:xfrm>
            <a:off x="40443803" y="29642654"/>
            <a:ext cx="3118754" cy="3042069"/>
            <a:chOff x="39620275" y="28877125"/>
            <a:chExt cx="3942300" cy="3732600"/>
          </a:xfrm>
        </p:grpSpPr>
        <p:grpSp>
          <p:nvGrpSpPr>
            <p:cNvPr id="587" name="Google Shape;587;g2785a4bdd29_0_0"/>
            <p:cNvGrpSpPr/>
            <p:nvPr/>
          </p:nvGrpSpPr>
          <p:grpSpPr>
            <a:xfrm>
              <a:off x="39620275" y="28877125"/>
              <a:ext cx="3942300" cy="3732600"/>
              <a:chOff x="27276525" y="28840650"/>
              <a:chExt cx="3942300" cy="3732600"/>
            </a:xfrm>
          </p:grpSpPr>
          <p:sp>
            <p:nvSpPr>
              <p:cNvPr id="588" name="Google Shape;588;g2785a4bdd29_0_0"/>
              <p:cNvSpPr/>
              <p:nvPr/>
            </p:nvSpPr>
            <p:spPr>
              <a:xfrm>
                <a:off x="27276525" y="28840650"/>
                <a:ext cx="3942300" cy="3732600"/>
              </a:xfrm>
              <a:prstGeom prst="roundRect">
                <a:avLst>
                  <a:gd fmla="val 16667" name="adj"/>
                </a:avLst>
              </a:prstGeom>
              <a:solidFill>
                <a:srgbClr val="DAE5F1"/>
              </a:solidFill>
              <a:ln cap="flat" cmpd="sng" w="25400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g2785a4bdd29_0_0"/>
              <p:cNvSpPr txBox="1"/>
              <p:nvPr/>
            </p:nvSpPr>
            <p:spPr>
              <a:xfrm>
                <a:off x="28668395" y="31870237"/>
                <a:ext cx="2445300" cy="642000"/>
              </a:xfrm>
              <a:prstGeom prst="rect">
                <a:avLst/>
              </a:prstGeom>
              <a:noFill/>
              <a:ln cap="flat" cmpd="sng" w="9525">
                <a:solidFill>
                  <a:srgbClr val="DAE5F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b="1" i="0" lang="en-US" sz="2800" u="none" cap="none" strike="noStrike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lucy-mhui</a:t>
                </a:r>
                <a:endParaRPr b="0" i="0" sz="2800" u="none" cap="none" strike="noStrike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descr="Github Logo Svg Free PNG Transparent Background, Free Download #16156 -  FreeIconsPNG" id="590" name="Google Shape;590;g2785a4bdd29_0_0"/>
              <p:cNvPicPr preferRelativeResize="0"/>
              <p:nvPr/>
            </p:nvPicPr>
            <p:blipFill rotWithShape="1">
              <a:blip r:embed="rId40">
                <a:alphaModFix/>
              </a:blip>
              <a:srcRect b="0" l="0" r="0" t="0"/>
              <a:stretch/>
            </p:blipFill>
            <p:spPr>
              <a:xfrm>
                <a:off x="28049306" y="31948021"/>
                <a:ext cx="548941" cy="46890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591" name="Google Shape;591;g2785a4bdd29_0_0"/>
            <p:cNvPicPr preferRelativeResize="0"/>
            <p:nvPr/>
          </p:nvPicPr>
          <p:blipFill rotWithShape="1">
            <a:blip r:embed="rId41">
              <a:alphaModFix/>
            </a:blip>
            <a:srcRect b="9057" l="10292" r="9981" t="9562"/>
            <a:stretch/>
          </p:blipFill>
          <p:spPr>
            <a:xfrm>
              <a:off x="40422700" y="29364975"/>
              <a:ext cx="2445325" cy="24961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2012-02-14T19:57:56Z</dcterms:created>
  <dc:creator>Administrator</dc:creator>
</cp:coreProperties>
</file>